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handoutMasterIdLst>
    <p:handoutMasterId r:id="rId13"/>
  </p:handoutMasterIdLst>
  <p:sldIdLst>
    <p:sldId id="280" r:id="rId2"/>
    <p:sldId id="350" r:id="rId3"/>
    <p:sldId id="351" r:id="rId4"/>
    <p:sldId id="353" r:id="rId5"/>
    <p:sldId id="358" r:id="rId6"/>
    <p:sldId id="354" r:id="rId7"/>
    <p:sldId id="355" r:id="rId8"/>
    <p:sldId id="356" r:id="rId9"/>
    <p:sldId id="357" r:id="rId10"/>
    <p:sldId id="348"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493"/>
    <a:srgbClr val="205493"/>
    <a:srgbClr val="FFFFFF"/>
    <a:srgbClr val="231F20"/>
    <a:srgbClr val="FFC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68488" autoAdjust="0"/>
  </p:normalViewPr>
  <p:slideViewPr>
    <p:cSldViewPr snapToGrid="0" showGuides="1">
      <p:cViewPr varScale="1">
        <p:scale>
          <a:sx n="76" d="100"/>
          <a:sy n="76" d="100"/>
        </p:scale>
        <p:origin x="1338"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A5DD9DA-67BA-4FEE-95B7-2D0C1B72DD72}" type="datetimeFigureOut">
              <a:rPr lang="en-US" smtClean="0"/>
              <a:t>10/18/2019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C9A554E-7647-4AE6-966D-B007DAF06B86}" type="slidenum">
              <a:rPr lang="en-US" smtClean="0"/>
              <a:t>‹#›</a:t>
            </a:fld>
            <a:endParaRPr lang="en-US" dirty="0"/>
          </a:p>
        </p:txBody>
      </p:sp>
    </p:spTree>
    <p:extLst>
      <p:ext uri="{BB962C8B-B14F-4D97-AF65-F5344CB8AC3E}">
        <p14:creationId xmlns:p14="http://schemas.microsoft.com/office/powerpoint/2010/main" val="1759854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FD6985F-A066-42EE-86AD-694DF46B2329}" type="datetimeFigureOut">
              <a:rPr lang="en-US" smtClean="0"/>
              <a:t>10/18/2019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15AF52-C18E-4FEF-A68A-51556A132924}" type="slidenum">
              <a:rPr lang="en-US" smtClean="0"/>
              <a:t>‹#›</a:t>
            </a:fld>
            <a:endParaRPr lang="en-US" dirty="0"/>
          </a:p>
        </p:txBody>
      </p:sp>
    </p:spTree>
    <p:extLst>
      <p:ext uri="{BB962C8B-B14F-4D97-AF65-F5344CB8AC3E}">
        <p14:creationId xmlns:p14="http://schemas.microsoft.com/office/powerpoint/2010/main" val="43342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AF52-C18E-4FEF-A68A-51556A132924}" type="slidenum">
              <a:rPr lang="en-US" smtClean="0"/>
              <a:t>1</a:t>
            </a:fld>
            <a:endParaRPr lang="en-US" dirty="0"/>
          </a:p>
        </p:txBody>
      </p:sp>
    </p:spTree>
    <p:extLst>
      <p:ext uri="{BB962C8B-B14F-4D97-AF65-F5344CB8AC3E}">
        <p14:creationId xmlns:p14="http://schemas.microsoft.com/office/powerpoint/2010/main" val="243025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279400" y="77788"/>
            <a:ext cx="6608763" cy="3717925"/>
          </a:xfrm>
          <a:ln/>
        </p:spPr>
      </p:sp>
      <p:sp>
        <p:nvSpPr>
          <p:cNvPr id="51203" name="Notes Placeholder 2"/>
          <p:cNvSpPr>
            <a:spLocks noGrp="1"/>
          </p:cNvSpPr>
          <p:nvPr>
            <p:ph type="body" idx="1"/>
          </p:nvPr>
        </p:nvSpPr>
        <p:spPr>
          <a:xfrm>
            <a:off x="311573" y="3796030"/>
            <a:ext cx="6543040" cy="5267960"/>
          </a:xfrm>
          <a:noFill/>
          <a:ln/>
        </p:spPr>
        <p:txBody>
          <a:bodyPr/>
          <a:lstStyle/>
          <a:p>
            <a:pPr eaLnBrk="1" hangingPunct="1">
              <a:spcBef>
                <a:spcPct val="0"/>
              </a:spcBef>
            </a:pPr>
            <a:endParaRPr lang="en-US" dirty="0"/>
          </a:p>
        </p:txBody>
      </p:sp>
      <p:sp>
        <p:nvSpPr>
          <p:cNvPr id="51204" name="Slide Number Placeholder 3"/>
          <p:cNvSpPr>
            <a:spLocks noGrp="1"/>
          </p:cNvSpPr>
          <p:nvPr>
            <p:ph type="sldNum" sz="quarter" idx="5"/>
          </p:nvPr>
        </p:nvSpPr>
        <p:spPr>
          <a:noFill/>
        </p:spPr>
        <p:txBody>
          <a:bodyPr/>
          <a:lstStyle/>
          <a:p>
            <a:fld id="{0B25B270-CC2D-46CD-99C6-96504479E69D}" type="slidenum">
              <a:rPr lang="en-US"/>
              <a:pPr/>
              <a:t>10</a:t>
            </a:fld>
            <a:endParaRPr lang="en-US" dirty="0"/>
          </a:p>
        </p:txBody>
      </p:sp>
    </p:spTree>
    <p:extLst>
      <p:ext uri="{BB962C8B-B14F-4D97-AF65-F5344CB8AC3E}">
        <p14:creationId xmlns:p14="http://schemas.microsoft.com/office/powerpoint/2010/main" val="389592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309563"/>
            <a:ext cx="5578475" cy="3138487"/>
          </a:xfrm>
        </p:spPr>
      </p:sp>
      <p:sp>
        <p:nvSpPr>
          <p:cNvPr id="3" name="Notes Placeholder 2"/>
          <p:cNvSpPr>
            <a:spLocks noGrp="1"/>
          </p:cNvSpPr>
          <p:nvPr>
            <p:ph type="body" idx="1"/>
          </p:nvPr>
        </p:nvSpPr>
        <p:spPr>
          <a:xfrm>
            <a:off x="170120" y="3653558"/>
            <a:ext cx="6624085" cy="5176409"/>
          </a:xfrm>
        </p:spPr>
        <p:txBody>
          <a:bodyPr/>
          <a:lstStyle/>
          <a:p>
            <a:pPr marL="0" marR="0" lvl="0" indent="0" algn="l" defTabSz="914400" rtl="0" eaLnBrk="1" fontAlgn="auto" latinLnBrk="0" hangingPunct="1">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pPr/>
              <a:t>2</a:t>
            </a:fld>
            <a:endParaRPr lang="en-US" dirty="0"/>
          </a:p>
        </p:txBody>
      </p:sp>
    </p:spTree>
    <p:extLst>
      <p:ext uri="{BB962C8B-B14F-4D97-AF65-F5344CB8AC3E}">
        <p14:creationId xmlns:p14="http://schemas.microsoft.com/office/powerpoint/2010/main" val="2155549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58738"/>
            <a:ext cx="3765550" cy="2117725"/>
          </a:xfrm>
        </p:spPr>
      </p:sp>
      <p:sp>
        <p:nvSpPr>
          <p:cNvPr id="3" name="Notes Placeholder 2"/>
          <p:cNvSpPr>
            <a:spLocks noGrp="1"/>
          </p:cNvSpPr>
          <p:nvPr>
            <p:ph type="body" idx="1"/>
          </p:nvPr>
        </p:nvSpPr>
        <p:spPr>
          <a:xfrm>
            <a:off x="304800" y="2177005"/>
            <a:ext cx="6324600" cy="6652962"/>
          </a:xfrm>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3</a:t>
            </a:fld>
            <a:endParaRPr lang="en-US" dirty="0"/>
          </a:p>
        </p:txBody>
      </p:sp>
    </p:spTree>
    <p:extLst>
      <p:ext uri="{BB962C8B-B14F-4D97-AF65-F5344CB8AC3E}">
        <p14:creationId xmlns:p14="http://schemas.microsoft.com/office/powerpoint/2010/main" val="44178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58738"/>
            <a:ext cx="3765550" cy="2117725"/>
          </a:xfrm>
        </p:spPr>
      </p:sp>
      <p:sp>
        <p:nvSpPr>
          <p:cNvPr id="3" name="Notes Placeholder 2"/>
          <p:cNvSpPr>
            <a:spLocks noGrp="1"/>
          </p:cNvSpPr>
          <p:nvPr>
            <p:ph type="body" idx="1"/>
          </p:nvPr>
        </p:nvSpPr>
        <p:spPr>
          <a:xfrm>
            <a:off x="255181" y="2177005"/>
            <a:ext cx="6411434" cy="6866634"/>
          </a:xfrm>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4</a:t>
            </a:fld>
            <a:endParaRPr lang="en-US" dirty="0"/>
          </a:p>
        </p:txBody>
      </p:sp>
    </p:spTree>
    <p:extLst>
      <p:ext uri="{BB962C8B-B14F-4D97-AF65-F5344CB8AC3E}">
        <p14:creationId xmlns:p14="http://schemas.microsoft.com/office/powerpoint/2010/main" val="423112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58738"/>
            <a:ext cx="3765550" cy="2117725"/>
          </a:xfrm>
        </p:spPr>
      </p:sp>
      <p:sp>
        <p:nvSpPr>
          <p:cNvPr id="3" name="Notes Placeholder 2"/>
          <p:cNvSpPr>
            <a:spLocks noGrp="1"/>
          </p:cNvSpPr>
          <p:nvPr>
            <p:ph type="body" idx="1"/>
          </p:nvPr>
        </p:nvSpPr>
        <p:spPr>
          <a:xfrm>
            <a:off x="255181" y="2177006"/>
            <a:ext cx="6411434" cy="6186410"/>
          </a:xfrm>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5</a:t>
            </a:fld>
            <a:endParaRPr lang="en-US" dirty="0"/>
          </a:p>
        </p:txBody>
      </p:sp>
    </p:spTree>
    <p:extLst>
      <p:ext uri="{BB962C8B-B14F-4D97-AF65-F5344CB8AC3E}">
        <p14:creationId xmlns:p14="http://schemas.microsoft.com/office/powerpoint/2010/main" val="163161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2425" y="58738"/>
            <a:ext cx="3765550" cy="2117725"/>
          </a:xfrm>
        </p:spPr>
      </p:sp>
      <p:sp>
        <p:nvSpPr>
          <p:cNvPr id="3" name="Notes Placeholder 2"/>
          <p:cNvSpPr>
            <a:spLocks noGrp="1"/>
          </p:cNvSpPr>
          <p:nvPr>
            <p:ph type="body" idx="1"/>
          </p:nvPr>
        </p:nvSpPr>
        <p:spPr>
          <a:xfrm>
            <a:off x="191385" y="2177005"/>
            <a:ext cx="6549657" cy="5118904"/>
          </a:xfrm>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6</a:t>
            </a:fld>
            <a:endParaRPr lang="en-US" dirty="0"/>
          </a:p>
        </p:txBody>
      </p:sp>
    </p:spTree>
    <p:extLst>
      <p:ext uri="{BB962C8B-B14F-4D97-AF65-F5344CB8AC3E}">
        <p14:creationId xmlns:p14="http://schemas.microsoft.com/office/powerpoint/2010/main" val="400891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3613" y="331788"/>
            <a:ext cx="4864100" cy="2736850"/>
          </a:xfrm>
        </p:spPr>
      </p:sp>
      <p:sp>
        <p:nvSpPr>
          <p:cNvPr id="3" name="Notes Placeholder 2"/>
          <p:cNvSpPr>
            <a:spLocks noGrp="1"/>
          </p:cNvSpPr>
          <p:nvPr>
            <p:ph type="body" idx="1"/>
          </p:nvPr>
        </p:nvSpPr>
        <p:spPr>
          <a:xfrm>
            <a:off x="255181" y="3194062"/>
            <a:ext cx="6485862" cy="4857118"/>
          </a:xfrm>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pPr/>
              <a:t>7</a:t>
            </a:fld>
            <a:endParaRPr lang="en-US" dirty="0"/>
          </a:p>
        </p:txBody>
      </p:sp>
    </p:spTree>
    <p:extLst>
      <p:ext uri="{BB962C8B-B14F-4D97-AF65-F5344CB8AC3E}">
        <p14:creationId xmlns:p14="http://schemas.microsoft.com/office/powerpoint/2010/main" val="130225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0874" y="4473892"/>
            <a:ext cx="6305107" cy="3660458"/>
          </a:xfrm>
        </p:spPr>
        <p:txBody>
          <a:bodyPr>
            <a:normAutofit/>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pPr>
              <a:defRPr/>
            </a:pPr>
            <a:fld id="{520E1830-84B0-4401-B024-44771E8AFD7E}" type="slidenum">
              <a:rPr lang="en-US" smtClean="0"/>
              <a:pPr>
                <a:defRPr/>
              </a:pPr>
              <a:t>8</a:t>
            </a:fld>
            <a:endParaRPr lang="en-US" dirty="0"/>
          </a:p>
        </p:txBody>
      </p:sp>
    </p:spTree>
    <p:extLst>
      <p:ext uri="{BB962C8B-B14F-4D97-AF65-F5344CB8AC3E}">
        <p14:creationId xmlns:p14="http://schemas.microsoft.com/office/powerpoint/2010/main" val="1376613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4548" y="4473892"/>
            <a:ext cx="6475229" cy="3660458"/>
          </a:xfrm>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9</a:t>
            </a:fld>
            <a:endParaRPr lang="en-US" dirty="0"/>
          </a:p>
        </p:txBody>
      </p:sp>
    </p:spTree>
    <p:extLst>
      <p:ext uri="{BB962C8B-B14F-4D97-AF65-F5344CB8AC3E}">
        <p14:creationId xmlns:p14="http://schemas.microsoft.com/office/powerpoint/2010/main" val="3122455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811986"/>
      </p:ext>
    </p:extLst>
  </p:cSld>
  <p:clrMapOvr>
    <a:masterClrMapping/>
  </p:clrMapOvr>
  <p:extLst mod="1">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89"/>
            <a:ext cx="6400800"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099"/>
            <a:ext cx="6400800" cy="2735689"/>
          </a:xfrm>
        </p:spPr>
        <p:txBody>
          <a:bodyPr/>
          <a:lstStyle>
            <a:lvl1pPr>
              <a:lnSpc>
                <a:spcPts val="1750"/>
              </a:lnSpc>
              <a:defRPr sz="1400" b="0" spc="-20" baseline="0">
                <a:latin typeface="Calibri" panose="020F0502020204030204" pitchFamily="34" charset="0"/>
                <a:cs typeface="Calibri" panose="020F0502020204030204" pitchFamily="34" charset="0"/>
              </a:defRPr>
            </a:lvl1pPr>
            <a:lvl2pPr>
              <a:spcBef>
                <a:spcPts val="600"/>
              </a:spcBef>
              <a:defRPr sz="1200" spc="-20" baseline="0">
                <a:latin typeface="Calibri" panose="020F0502020204030204" pitchFamily="34" charset="0"/>
                <a:cs typeface="Calibri" panose="020F0502020204030204" pitchFamily="34" charset="0"/>
              </a:defRPr>
            </a:lvl2pPr>
            <a:lvl3pPr>
              <a:spcBef>
                <a:spcPts val="600"/>
              </a:spcBef>
              <a:defRPr sz="1200" spc="-20" baseline="0">
                <a:latin typeface="Calibri" panose="020F0502020204030204" pitchFamily="34" charset="0"/>
                <a:cs typeface="Calibri" panose="020F0502020204030204" pitchFamily="34" charset="0"/>
              </a:defRPr>
            </a:lvl3pPr>
            <a:lvl4pPr>
              <a:spcBef>
                <a:spcPts val="600"/>
              </a:spcBef>
              <a:defRPr sz="1200" spc="-20" baseline="0">
                <a:latin typeface="Calibri" panose="020F0502020204030204" pitchFamily="34" charset="0"/>
                <a:cs typeface="Calibri" panose="020F0502020204030204" pitchFamily="34" charset="0"/>
              </a:defRPr>
            </a:lvl4pPr>
            <a:lvl5pPr>
              <a:spcBef>
                <a:spcPts val="600"/>
              </a:spcBef>
              <a:defRPr sz="1200" spc="-2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a:extLst>
              <a:ext uri="{FF2B5EF4-FFF2-40B4-BE49-F238E27FC236}">
                <a16:creationId xmlns:a16="http://schemas.microsoft.com/office/drawing/2014/main" id="{6666D4D5-7B8E-4B5E-A380-71BC94FB88A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C0D0B430-7B0E-4B5F-9BB7-7EB3F8FA543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4BEF32CA-AF69-4062-A38E-3358CB82CCF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EC2BE9B-8C85-4211-88DB-41BD75BA48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8044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A6E556C2-B159-418C-88D2-51B27699A4A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6" name="Group 15">
            <a:extLst>
              <a:ext uri="{FF2B5EF4-FFF2-40B4-BE49-F238E27FC236}">
                <a16:creationId xmlns:a16="http://schemas.microsoft.com/office/drawing/2014/main" id="{0F8AD144-028E-4AF9-9D03-30467FF62333}"/>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E0394F07-9AE2-471B-8510-29268744E1D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36DA6D5-0DC1-4631-BCAC-DBB3BAE783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9562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a:latin typeface="Calibri" panose="020F0502020204030204" pitchFamily="34" charset="0"/>
                <a:cs typeface="Calibri" panose="020F0502020204030204" pitchFamily="34" charset="0"/>
              </a:defRPr>
            </a:lvl1pPr>
            <a:lvl2pPr>
              <a:spcBef>
                <a:spcPts val="600"/>
              </a:spcBef>
              <a:defRPr sz="1200">
                <a:latin typeface="Calibri" panose="020F0502020204030204" pitchFamily="34" charset="0"/>
                <a:cs typeface="Calibri" panose="020F0502020204030204" pitchFamily="34" charset="0"/>
              </a:defRPr>
            </a:lvl2pPr>
            <a:lvl3pPr>
              <a:spcBef>
                <a:spcPts val="600"/>
              </a:spcBef>
              <a:defRPr sz="1200">
                <a:latin typeface="Calibri" panose="020F0502020204030204" pitchFamily="34" charset="0"/>
                <a:cs typeface="Calibri" panose="020F0502020204030204" pitchFamily="34" charset="0"/>
              </a:defRPr>
            </a:lvl3pPr>
            <a:lvl4pPr>
              <a:spcBef>
                <a:spcPts val="600"/>
              </a:spcBef>
              <a:defRPr sz="1200">
                <a:latin typeface="Calibri" panose="020F0502020204030204" pitchFamily="34" charset="0"/>
                <a:cs typeface="Calibri" panose="020F0502020204030204" pitchFamily="34" charset="0"/>
              </a:defRPr>
            </a:lvl4pPr>
            <a:lvl5pPr>
              <a:spcBef>
                <a:spcPts val="600"/>
              </a:spcBef>
              <a:defRPr sz="120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85874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1"/>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16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79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52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47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atin typeface="Calibri" panose="020F0502020204030204" pitchFamily="34" charset="0"/>
                <a:cs typeface="Calibri" panose="020F0502020204030204" pitchFamily="34" charset="0"/>
              </a:defRPr>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98694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76597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155175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5"/>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DCC28CF4-64A9-4A10-A3F8-8486FB06D2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527509995"/>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smtClean="0"/>
              <a:t>Click icon to add picture</a:t>
            </a:r>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2396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7111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80312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355960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smtClean="0"/>
              <a:t>Click icon to add picture</a:t>
            </a:r>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566364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71919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55229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05354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smtClean="0"/>
              <a:t>Click icon to add picture</a:t>
            </a:r>
            <a:endParaRPr lang="en-US" dirty="0"/>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0715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1"/>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2745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3"/>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83A295C-2DC0-4B28-B19C-4099FCDCF23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665759991"/>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76060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3"/>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1057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3"/>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179583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9617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094236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36368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78161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03549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6"/>
                </a:solidFill>
              </a:defRPr>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344B4D81-88CD-470E-8625-6F4D2E43AD0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1602274905"/>
      </p:ext>
    </p:extLst>
  </p:cSld>
  <p:clrMapOvr>
    <a:masterClrMapping/>
  </p:clrMapOvr>
  <p:extLst mod="1">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a:extLst>
              <a:ext uri="{FF2B5EF4-FFF2-40B4-BE49-F238E27FC236}">
                <a16:creationId xmlns:a16="http://schemas.microsoft.com/office/drawing/2014/main" id="{A15E2BD9-D93B-42F8-9283-EAC3C6EE0D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9" name="Group 8">
            <a:extLst>
              <a:ext uri="{FF2B5EF4-FFF2-40B4-BE49-F238E27FC236}">
                <a16:creationId xmlns:a16="http://schemas.microsoft.com/office/drawing/2014/main" id="{3F9AA341-5978-4CF5-A740-BB51B2B3A7D7}"/>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977763C9-8FCA-4B82-A685-B68C69B4974B}"/>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1066956F-0225-4D08-AB1F-416099A4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16461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BE9EE480-E44A-4CB3-AF35-36E339EE547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3" name="Group 12">
            <a:extLst>
              <a:ext uri="{FF2B5EF4-FFF2-40B4-BE49-F238E27FC236}">
                <a16:creationId xmlns:a16="http://schemas.microsoft.com/office/drawing/2014/main" id="{96BFC9F5-FB99-4722-AC76-C40AEA9F666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23225A31-7EE9-4B5F-8DB7-108817AFC892}"/>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4B8BEC9-B3FB-4AA0-AA8D-2A6D9785DC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56041093-8DDB-47BA-B7F1-3A2416331D8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68480899-2398-499B-A908-3C89781816F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8341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37D0ADAB-3428-4427-AEFA-22E341902E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D5EF3A2C-A276-46F1-9426-8DABE19BD98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9BEAE1E6-EA9C-4D13-A35E-07880DCE2FA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3E4D53A-DE70-4EE2-8E8D-AA47873F21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3367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2" name="Group 11">
            <a:extLst>
              <a:ext uri="{FF2B5EF4-FFF2-40B4-BE49-F238E27FC236}">
                <a16:creationId xmlns:a16="http://schemas.microsoft.com/office/drawing/2014/main" id="{12F275D8-6A23-4796-8B7D-8C2B5503ADDD}"/>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37412D5-664E-4E42-830A-F464B017B299}"/>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493E8B-34EB-4FED-96E9-4F945A14C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199FD9E3-06BE-4D22-A80B-0970457EA47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777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1"/>
                </a:solidFill>
              </a:defRPr>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a:extLst>
              <a:ext uri="{FF2B5EF4-FFF2-40B4-BE49-F238E27FC236}">
                <a16:creationId xmlns:a16="http://schemas.microsoft.com/office/drawing/2014/main" id="{03BD3F6E-67F7-45F8-B0B5-A2822A4216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6" name="Group 15">
            <a:extLst>
              <a:ext uri="{FF2B5EF4-FFF2-40B4-BE49-F238E27FC236}">
                <a16:creationId xmlns:a16="http://schemas.microsoft.com/office/drawing/2014/main" id="{23AA7B41-09B4-4CF5-9567-9B2C4F9BD5CD}"/>
              </a:ext>
            </a:extLst>
          </p:cNvPr>
          <p:cNvGrpSpPr/>
          <p:nvPr userDrawn="1"/>
        </p:nvGrpSpPr>
        <p:grpSpPr>
          <a:xfrm>
            <a:off x="10910889" y="5668963"/>
            <a:ext cx="1281112" cy="1188607"/>
            <a:chOff x="10910889" y="5668963"/>
            <a:chExt cx="1281112" cy="1188607"/>
          </a:xfrm>
        </p:grpSpPr>
        <p:sp>
          <p:nvSpPr>
            <p:cNvPr id="17" name="Rectangle 16">
              <a:extLst>
                <a:ext uri="{FF2B5EF4-FFF2-40B4-BE49-F238E27FC236}">
                  <a16:creationId xmlns:a16="http://schemas.microsoft.com/office/drawing/2014/main" id="{0E69CB54-68F6-40E8-AB2F-FEFA421124C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102A84D-677B-4AAF-B3BD-4813C90B5C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3773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190092" y="188913"/>
            <a:ext cx="11811408" cy="64785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1" y="738414"/>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1"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1"/>
            <a:ext cx="6711221" cy="365125"/>
          </a:xfrm>
          <a:prstGeom prst="rect">
            <a:avLst/>
          </a:prstGeom>
        </p:spPr>
        <p:txBody>
          <a:bodyPr vert="horz" lIns="91440" tIns="45720" rIns="91440" bIns="45720" rtlCol="0" anchor="ctr"/>
          <a:lstStyle>
            <a:lvl1pPr algn="l">
              <a:defRPr sz="1050">
                <a:solidFill>
                  <a:schemeClr val="tx2"/>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69" y="6192041"/>
            <a:ext cx="616260" cy="365125"/>
          </a:xfrm>
          <a:prstGeom prst="rect">
            <a:avLst/>
          </a:prstGeom>
        </p:spPr>
        <p:txBody>
          <a:bodyPr vert="horz" lIns="91440" tIns="45720" rIns="91440" bIns="45720" rtlCol="0" anchor="ctr"/>
          <a:lstStyle>
            <a:lvl1pPr algn="r">
              <a:defRPr sz="1050" b="0">
                <a:solidFill>
                  <a:srgbClr val="231F20"/>
                </a:solidFill>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194558" cy="253916"/>
          </a:xfrm>
          <a:prstGeom prst="rect">
            <a:avLst/>
          </a:prstGeom>
        </p:spPr>
        <p:txBody>
          <a:bodyPr wrap="none">
            <a:spAutoFit/>
          </a:bodyPr>
          <a:lstStyle/>
          <a:p>
            <a:pPr marR="0" algn="l" rtl="0"/>
            <a:r>
              <a:rPr lang="en-US" sz="1050" b="1" kern="1200" dirty="0">
                <a:solidFill>
                  <a:srgbClr val="231F20"/>
                </a:solidFill>
                <a:latin typeface="Calibri" panose="020F0502020204030204" pitchFamily="34" charset="0"/>
                <a:ea typeface="+mn-ea"/>
                <a:cs typeface="Calibri" panose="020F0502020204030204" pitchFamily="34" charset="0"/>
              </a:rPr>
              <a:t>2020CENSUS.GOV</a:t>
            </a:r>
          </a:p>
        </p:txBody>
      </p:sp>
    </p:spTree>
    <p:extLst>
      <p:ext uri="{BB962C8B-B14F-4D97-AF65-F5344CB8AC3E}">
        <p14:creationId xmlns:p14="http://schemas.microsoft.com/office/powerpoint/2010/main" val="552817474"/>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00" r:id="rId4"/>
    <p:sldLayoutId id="2147483650" r:id="rId5"/>
    <p:sldLayoutId id="2147483666" r:id="rId6"/>
    <p:sldLayoutId id="2147483667" r:id="rId7"/>
    <p:sldLayoutId id="2147483668" r:id="rId8"/>
    <p:sldLayoutId id="2147483671" r:id="rId9"/>
    <p:sldLayoutId id="2147483660" r:id="rId10"/>
    <p:sldLayoutId id="2147483669" r:id="rId11"/>
    <p:sldLayoutId id="2147483670" r:id="rId12"/>
    <p:sldLayoutId id="2147483673" r:id="rId13"/>
    <p:sldLayoutId id="2147483674" r:id="rId14"/>
    <p:sldLayoutId id="2147483649" r:id="rId15"/>
    <p:sldLayoutId id="2147483672" r:id="rId16"/>
    <p:sldLayoutId id="2147483701" r:id="rId17"/>
    <p:sldLayoutId id="2147483702" r:id="rId18"/>
    <p:sldLayoutId id="2147483703" r:id="rId19"/>
    <p:sldLayoutId id="2147483663" r:id="rId20"/>
    <p:sldLayoutId id="2147483664" r:id="rId21"/>
    <p:sldLayoutId id="2147483707" r:id="rId22"/>
    <p:sldLayoutId id="2147483708" r:id="rId23"/>
    <p:sldLayoutId id="2147483709" r:id="rId24"/>
    <p:sldLayoutId id="2147483686" r:id="rId25"/>
    <p:sldLayoutId id="2147483665" r:id="rId26"/>
    <p:sldLayoutId id="2147483684" r:id="rId27"/>
    <p:sldLayoutId id="2147483685" r:id="rId28"/>
    <p:sldLayoutId id="2147483688" r:id="rId29"/>
    <p:sldLayoutId id="2147483689" r:id="rId30"/>
    <p:sldLayoutId id="2147483654" r:id="rId31"/>
    <p:sldLayoutId id="2147483687" r:id="rId32"/>
    <p:sldLayoutId id="2147483693" r:id="rId33"/>
    <p:sldLayoutId id="2147483690" r:id="rId34"/>
    <p:sldLayoutId id="2147483691" r:id="rId35"/>
    <p:sldLayoutId id="2147483692" r:id="rId36"/>
    <p:sldLayoutId id="2147483655" r:id="rId37"/>
  </p:sldLayoutIdLst>
  <p:hf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clrChange>
              <a:clrFrom>
                <a:srgbClr val="66682D"/>
              </a:clrFrom>
              <a:clrTo>
                <a:srgbClr val="66682D">
                  <a:alpha val="0"/>
                </a:srgbClr>
              </a:clrTo>
            </a:clrChange>
            <a:lum bright="70000" contrast="-70000"/>
            <a:extLst>
              <a:ext uri="{BEBA8EAE-BF5A-486C-A8C5-ECC9F3942E4B}">
                <a14:imgProps xmlns:a14="http://schemas.microsoft.com/office/drawing/2010/main">
                  <a14:imgLayer r:embed="rId4">
                    <a14:imgEffect>
                      <a14:colorTemperature colorTemp="5375"/>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870587" y="837271"/>
            <a:ext cx="8693601" cy="512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772998" y="2290713"/>
            <a:ext cx="10953946" cy="28093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spc="60" baseline="0">
                <a:solidFill>
                  <a:schemeClr val="accent1"/>
                </a:solidFill>
                <a:latin typeface="Century Gothic" panose="020B0502020202020204" pitchFamily="34" charset="0"/>
                <a:ea typeface="+mj-ea"/>
                <a:cs typeface="+mj-cs"/>
              </a:defRPr>
            </a:lvl1pPr>
          </a:lstStyle>
          <a:p>
            <a:r>
              <a:rPr lang="en-US" sz="3200" dirty="0" smtClean="0"/>
              <a:t>Redistricting Data Program</a:t>
            </a:r>
            <a:r>
              <a:rPr lang="en-US" sz="2200" dirty="0" smtClean="0">
                <a:solidFill>
                  <a:schemeClr val="tx1">
                    <a:lumMod val="75000"/>
                    <a:lumOff val="25000"/>
                  </a:schemeClr>
                </a:solidFill>
              </a:rPr>
              <a:t/>
            </a:r>
            <a:br>
              <a:rPr lang="en-US" sz="2200" dirty="0" smtClean="0">
                <a:solidFill>
                  <a:schemeClr val="tx1">
                    <a:lumMod val="75000"/>
                    <a:lumOff val="25000"/>
                  </a:schemeClr>
                </a:solidFill>
              </a:rPr>
            </a:br>
            <a:r>
              <a:rPr lang="en-US" sz="2200" dirty="0" smtClean="0">
                <a:solidFill>
                  <a:schemeClr val="tx1">
                    <a:lumMod val="75000"/>
                    <a:lumOff val="25000"/>
                  </a:schemeClr>
                </a:solidFill>
              </a:rPr>
              <a:t/>
            </a:r>
            <a:br>
              <a:rPr lang="en-US" sz="2200" dirty="0" smtClean="0">
                <a:solidFill>
                  <a:schemeClr val="tx1">
                    <a:lumMod val="75000"/>
                    <a:lumOff val="25000"/>
                  </a:schemeClr>
                </a:solidFill>
              </a:rPr>
            </a:br>
            <a:r>
              <a:rPr lang="en-US" sz="2200" dirty="0" smtClean="0">
                <a:solidFill>
                  <a:schemeClr val="tx1">
                    <a:lumMod val="75000"/>
                    <a:lumOff val="25000"/>
                  </a:schemeClr>
                </a:solidFill>
              </a:rPr>
              <a:t>Presentation to the Texas Senate Select Committee on Redistricting</a:t>
            </a:r>
            <a:r>
              <a:rPr lang="en-US" sz="2200" dirty="0" smtClean="0"/>
              <a:t/>
            </a:r>
            <a:br>
              <a:rPr lang="en-US" sz="2200" dirty="0" smtClean="0"/>
            </a:br>
            <a:r>
              <a:rPr lang="en-US" sz="2200" dirty="0" smtClean="0">
                <a:solidFill>
                  <a:schemeClr val="tx2"/>
                </a:solidFill>
              </a:rPr>
              <a:t>10/29/2019</a:t>
            </a:r>
            <a:r>
              <a:rPr lang="en-US" sz="2200" dirty="0" smtClean="0"/>
              <a:t/>
            </a:r>
            <a:br>
              <a:rPr lang="en-US" sz="2200" dirty="0" smtClean="0"/>
            </a:br>
            <a:r>
              <a:rPr lang="en-US" sz="2200" dirty="0" smtClean="0">
                <a:cs typeface="Arial" panose="020B0604020202020204" pitchFamily="34" charset="0"/>
              </a:rPr>
              <a:t/>
            </a:r>
            <a:br>
              <a:rPr lang="en-US" sz="2200" dirty="0" smtClean="0">
                <a:cs typeface="Arial" panose="020B0604020202020204" pitchFamily="34" charset="0"/>
              </a:rPr>
            </a:br>
            <a:r>
              <a:rPr lang="en-US" sz="2200" dirty="0" smtClean="0">
                <a:solidFill>
                  <a:schemeClr val="accent3"/>
                </a:solidFill>
                <a:cs typeface="Arial" panose="020B0604020202020204" pitchFamily="34" charset="0"/>
              </a:rPr>
              <a:t>James Whitehorne</a:t>
            </a:r>
          </a:p>
          <a:p>
            <a:r>
              <a:rPr lang="en-US" sz="2200" dirty="0" smtClean="0">
                <a:solidFill>
                  <a:schemeClr val="accent3"/>
                </a:solidFill>
                <a:cs typeface="Arial" panose="020B0604020202020204" pitchFamily="34" charset="0"/>
              </a:rPr>
              <a:t>Chief – Census Redistricting &amp; Voting Rights Data Office</a:t>
            </a:r>
            <a:r>
              <a:rPr lang="en-US" sz="2200" dirty="0" smtClean="0">
                <a:solidFill>
                  <a:schemeClr val="tx1">
                    <a:lumMod val="75000"/>
                    <a:lumOff val="25000"/>
                  </a:schemeClr>
                </a:solidFill>
              </a:rPr>
              <a:t/>
            </a:r>
            <a:br>
              <a:rPr lang="en-US" sz="2200" dirty="0" smtClean="0">
                <a:solidFill>
                  <a:schemeClr val="tx1">
                    <a:lumMod val="75000"/>
                    <a:lumOff val="25000"/>
                  </a:schemeClr>
                </a:solidFill>
              </a:rPr>
            </a:br>
            <a:endParaRPr lang="en-US" sz="2200" dirty="0">
              <a:solidFill>
                <a:schemeClr val="tx1">
                  <a:lumMod val="75000"/>
                  <a:lumOff val="25000"/>
                </a:schemeClr>
              </a:solidFill>
            </a:endParaRPr>
          </a:p>
        </p:txBody>
      </p:sp>
    </p:spTree>
    <p:extLst>
      <p:ext uri="{BB962C8B-B14F-4D97-AF65-F5344CB8AC3E}">
        <p14:creationId xmlns:p14="http://schemas.microsoft.com/office/powerpoint/2010/main" val="3455121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078442" y="2178951"/>
            <a:ext cx="6617657" cy="96549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accent1"/>
                </a:solidFill>
                <a:latin typeface="Calibri" panose="020F0502020204030204" pitchFamily="34" charset="0"/>
                <a:cs typeface="Calibri" panose="020F0502020204030204" pitchFamily="34" charset="0"/>
              </a:rPr>
              <a:t>James Whitehorne</a:t>
            </a:r>
          </a:p>
          <a:p>
            <a:pPr marL="0" indent="0">
              <a:buNone/>
            </a:pPr>
            <a:r>
              <a:rPr lang="en-US" sz="2000" b="1" dirty="0" smtClean="0">
                <a:solidFill>
                  <a:schemeClr val="accent1"/>
                </a:solidFill>
                <a:latin typeface="Calibri" panose="020F0502020204030204" pitchFamily="34" charset="0"/>
                <a:cs typeface="Calibri" panose="020F0502020204030204" pitchFamily="34" charset="0"/>
              </a:rPr>
              <a:t>Chief – Redistricting &amp; Voting Rights Data Office</a:t>
            </a:r>
            <a:endParaRPr lang="en-US" sz="2000" b="1" dirty="0">
              <a:solidFill>
                <a:schemeClr val="accent1"/>
              </a:solidFill>
              <a:latin typeface="Calibri" panose="020F0502020204030204" pitchFamily="34" charset="0"/>
              <a:cs typeface="Calibri" panose="020F0502020204030204" pitchFamily="34" charset="0"/>
            </a:endParaRPr>
          </a:p>
        </p:txBody>
      </p:sp>
      <p:sp>
        <p:nvSpPr>
          <p:cNvPr id="21" name="Title 1"/>
          <p:cNvSpPr txBox="1">
            <a:spLocks/>
          </p:cNvSpPr>
          <p:nvPr/>
        </p:nvSpPr>
        <p:spPr>
          <a:xfrm>
            <a:off x="1078442" y="988828"/>
            <a:ext cx="8842248" cy="1105786"/>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a:r>
              <a:rPr lang="en-US" sz="4800" dirty="0" smtClean="0">
                <a:solidFill>
                  <a:schemeClr val="accent1"/>
                </a:solidFill>
                <a:latin typeface="Calibri" panose="020F0502020204030204" pitchFamily="34" charset="0"/>
                <a:cs typeface="Calibri" panose="020F0502020204030204" pitchFamily="34" charset="0"/>
              </a:rPr>
              <a:t>Thank You </a:t>
            </a:r>
            <a:endParaRPr lang="en-US" sz="4800" dirty="0">
              <a:solidFill>
                <a:schemeClr val="accent1"/>
              </a:solidFill>
              <a:latin typeface="Calibri" panose="020F0502020204030204" pitchFamily="34" charset="0"/>
              <a:cs typeface="Calibri" panose="020F0502020204030204" pitchFamily="34" charset="0"/>
            </a:endParaRPr>
          </a:p>
        </p:txBody>
      </p:sp>
      <p:sp>
        <p:nvSpPr>
          <p:cNvPr id="6" name="Rectangle 5"/>
          <p:cNvSpPr/>
          <p:nvPr/>
        </p:nvSpPr>
        <p:spPr>
          <a:xfrm>
            <a:off x="1078442" y="3144446"/>
            <a:ext cx="5110254" cy="2585323"/>
          </a:xfrm>
          <a:prstGeom prst="rect">
            <a:avLst/>
          </a:prstGeom>
        </p:spPr>
        <p:txBody>
          <a:bodyPr wrap="square">
            <a:spAutoFit/>
          </a:bodyPr>
          <a:lstStyle/>
          <a:p>
            <a:r>
              <a:rPr lang="en-US" dirty="0" smtClean="0">
                <a:solidFill>
                  <a:schemeClr val="tx1">
                    <a:lumMod val="75000"/>
                    <a:lumOff val="25000"/>
                  </a:schemeClr>
                </a:solidFill>
                <a:latin typeface="Calibri" panose="020F0502020204030204" pitchFamily="34" charset="0"/>
                <a:cs typeface="Calibri" panose="020F0502020204030204" pitchFamily="34" charset="0"/>
              </a:rPr>
              <a:t>U.S. </a:t>
            </a:r>
            <a:r>
              <a:rPr lang="en-US" dirty="0">
                <a:solidFill>
                  <a:schemeClr val="tx1">
                    <a:lumMod val="75000"/>
                    <a:lumOff val="25000"/>
                  </a:schemeClr>
                </a:solidFill>
                <a:latin typeface="Calibri" panose="020F0502020204030204" pitchFamily="34" charset="0"/>
                <a:cs typeface="Calibri" panose="020F0502020204030204" pitchFamily="34" charset="0"/>
              </a:rPr>
              <a:t>Department of Commerce</a:t>
            </a:r>
          </a:p>
          <a:p>
            <a:r>
              <a:rPr lang="en-US" dirty="0" smtClean="0">
                <a:solidFill>
                  <a:schemeClr val="tx1">
                    <a:lumMod val="75000"/>
                    <a:lumOff val="25000"/>
                  </a:schemeClr>
                </a:solidFill>
                <a:latin typeface="Calibri" panose="020F0502020204030204" pitchFamily="34" charset="0"/>
                <a:cs typeface="Calibri" panose="020F0502020204030204" pitchFamily="34" charset="0"/>
              </a:rPr>
              <a:t>U.S. Census Bureau</a:t>
            </a:r>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dirty="0">
                <a:solidFill>
                  <a:schemeClr val="tx1">
                    <a:lumMod val="75000"/>
                    <a:lumOff val="25000"/>
                  </a:schemeClr>
                </a:solidFill>
                <a:latin typeface="Calibri" panose="020F0502020204030204" pitchFamily="34" charset="0"/>
                <a:cs typeface="Calibri" panose="020F0502020204030204" pitchFamily="34" charset="0"/>
              </a:rPr>
              <a:t>4600 Silver Hill </a:t>
            </a:r>
            <a:r>
              <a:rPr lang="en-US" dirty="0" smtClean="0">
                <a:solidFill>
                  <a:schemeClr val="tx1">
                    <a:lumMod val="75000"/>
                    <a:lumOff val="25000"/>
                  </a:schemeClr>
                </a:solidFill>
                <a:latin typeface="Calibri" panose="020F0502020204030204" pitchFamily="34" charset="0"/>
                <a:cs typeface="Calibri" panose="020F0502020204030204" pitchFamily="34" charset="0"/>
              </a:rPr>
              <a:t>Rd.</a:t>
            </a:r>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dirty="0">
                <a:solidFill>
                  <a:schemeClr val="tx1">
                    <a:lumMod val="75000"/>
                    <a:lumOff val="25000"/>
                  </a:schemeClr>
                </a:solidFill>
                <a:latin typeface="Calibri" panose="020F0502020204030204" pitchFamily="34" charset="0"/>
                <a:cs typeface="Calibri" panose="020F0502020204030204" pitchFamily="34" charset="0"/>
              </a:rPr>
              <a:t>Suitland, Maryland </a:t>
            </a:r>
            <a:r>
              <a:rPr lang="en-US" dirty="0" smtClean="0">
                <a:solidFill>
                  <a:schemeClr val="tx1">
                    <a:lumMod val="75000"/>
                    <a:lumOff val="25000"/>
                  </a:schemeClr>
                </a:solidFill>
                <a:latin typeface="Calibri" panose="020F0502020204030204" pitchFamily="34" charset="0"/>
                <a:cs typeface="Calibri" panose="020F0502020204030204" pitchFamily="34" charset="0"/>
              </a:rPr>
              <a:t>20746</a:t>
            </a:r>
            <a:endParaRPr lang="en-US" dirty="0">
              <a:solidFill>
                <a:schemeClr val="tx1">
                  <a:lumMod val="75000"/>
                  <a:lumOff val="25000"/>
                </a:schemeClr>
              </a:solidFill>
              <a:latin typeface="Calibri" panose="020F0502020204030204" pitchFamily="34" charset="0"/>
              <a:cs typeface="Calibri" panose="020F0502020204030204" pitchFamily="34" charset="0"/>
            </a:endParaRPr>
          </a:p>
          <a:p>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dirty="0" smtClean="0">
                <a:solidFill>
                  <a:schemeClr val="tx1">
                    <a:lumMod val="75000"/>
                    <a:lumOff val="25000"/>
                  </a:schemeClr>
                </a:solidFill>
                <a:latin typeface="Calibri" panose="020F0502020204030204" pitchFamily="34" charset="0"/>
                <a:cs typeface="Calibri" panose="020F0502020204030204" pitchFamily="34" charset="0"/>
              </a:rPr>
              <a:t>Office: 301-763-4039</a:t>
            </a:r>
            <a:endParaRPr lang="en-US" dirty="0">
              <a:solidFill>
                <a:schemeClr val="tx1">
                  <a:lumMod val="75000"/>
                  <a:lumOff val="25000"/>
                </a:schemeClr>
              </a:solidFill>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Email: rdo@census.gov</a:t>
            </a:r>
          </a:p>
          <a:p>
            <a:r>
              <a:rPr lang="en-US" dirty="0" smtClean="0">
                <a:latin typeface="Calibri" panose="020F0502020204030204" pitchFamily="34" charset="0"/>
                <a:cs typeface="Calibri" panose="020F0502020204030204" pitchFamily="34" charset="0"/>
              </a:rPr>
              <a:t>Website: www.census.gov/rdo</a:t>
            </a:r>
          </a:p>
          <a:p>
            <a:endParaRPr lang="en-US"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1"/>
          </p:nvPr>
        </p:nvSpPr>
        <p:spPr/>
        <p:txBody>
          <a:bodyPr/>
          <a:lstStyle/>
          <a:p>
            <a:fld id="{2E7DFB85-D51D-4F1F-9774-F9EEC14DBA86}" type="slidenum">
              <a:rPr lang="en-US" smtClean="0"/>
              <a:t>10</a:t>
            </a:fld>
            <a:endParaRPr lang="en-US" dirty="0"/>
          </a:p>
        </p:txBody>
      </p:sp>
    </p:spTree>
    <p:extLst>
      <p:ext uri="{BB962C8B-B14F-4D97-AF65-F5344CB8AC3E}">
        <p14:creationId xmlns:p14="http://schemas.microsoft.com/office/powerpoint/2010/main" val="3286287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7008"/>
            <a:ext cx="10515600" cy="4749655"/>
          </a:xfrm>
        </p:spPr>
        <p:txBody>
          <a:bodyPr>
            <a:noAutofit/>
          </a:bodyPr>
          <a:lstStyle/>
          <a:p>
            <a:pPr lvl="1">
              <a:spcBef>
                <a:spcPts val="0"/>
              </a:spcBef>
            </a:pPr>
            <a:r>
              <a:rPr lang="en-US" sz="2000" dirty="0"/>
              <a:t>The Census Role in Redistricting</a:t>
            </a:r>
          </a:p>
          <a:p>
            <a:pPr marL="0" lvl="2">
              <a:spcBef>
                <a:spcPts val="0"/>
              </a:spcBef>
            </a:pPr>
            <a:r>
              <a:rPr lang="en-US" sz="2000" dirty="0" smtClean="0"/>
              <a:t>Public Law 94-171</a:t>
            </a:r>
          </a:p>
          <a:p>
            <a:pPr marL="0" lvl="2">
              <a:spcBef>
                <a:spcPts val="0"/>
              </a:spcBef>
            </a:pPr>
            <a:r>
              <a:rPr lang="en-US" sz="2000" dirty="0"/>
              <a:t>2020 Redistricting Data </a:t>
            </a:r>
            <a:r>
              <a:rPr lang="en-US" sz="2000" dirty="0" smtClean="0"/>
              <a:t>Program</a:t>
            </a:r>
          </a:p>
          <a:p>
            <a:pPr marL="0" lvl="2">
              <a:spcBef>
                <a:spcPts val="0"/>
              </a:spcBef>
            </a:pPr>
            <a:endParaRPr lang="en-US" sz="2000" dirty="0" smtClean="0"/>
          </a:p>
          <a:p>
            <a:pPr lvl="1">
              <a:spcBef>
                <a:spcPts val="0"/>
              </a:spcBef>
            </a:pPr>
            <a:r>
              <a:rPr lang="en-US" sz="2000" dirty="0"/>
              <a:t>Timing</a:t>
            </a:r>
          </a:p>
          <a:p>
            <a:pPr marL="0" lvl="2">
              <a:spcBef>
                <a:spcPts val="0"/>
              </a:spcBef>
            </a:pPr>
            <a:r>
              <a:rPr lang="en-US" sz="2000" dirty="0"/>
              <a:t>2018 Prototype P.L. 94-171 Redistricting Data</a:t>
            </a:r>
          </a:p>
          <a:p>
            <a:pPr marL="0" lvl="2">
              <a:spcBef>
                <a:spcPts val="0"/>
              </a:spcBef>
            </a:pPr>
            <a:r>
              <a:rPr lang="en-US" sz="2000" dirty="0"/>
              <a:t>2020 P.L. 94-171 Redistricting </a:t>
            </a:r>
            <a:r>
              <a:rPr lang="en-US" sz="2000" dirty="0" smtClean="0"/>
              <a:t>Data</a:t>
            </a:r>
          </a:p>
          <a:p>
            <a:pPr marL="0" lvl="2">
              <a:spcBef>
                <a:spcPts val="0"/>
              </a:spcBef>
            </a:pPr>
            <a:endParaRPr lang="en-US" sz="2000" dirty="0"/>
          </a:p>
          <a:p>
            <a:pPr lvl="1">
              <a:spcBef>
                <a:spcPts val="0"/>
              </a:spcBef>
            </a:pPr>
            <a:r>
              <a:rPr lang="en-US" sz="2000" dirty="0" smtClean="0"/>
              <a:t>Products</a:t>
            </a:r>
          </a:p>
          <a:p>
            <a:pPr marL="0" lvl="2">
              <a:spcBef>
                <a:spcPts val="0"/>
              </a:spcBef>
            </a:pPr>
            <a:r>
              <a:rPr lang="en-US" sz="2000" dirty="0" smtClean="0"/>
              <a:t>2020 Census Geographic </a:t>
            </a:r>
            <a:r>
              <a:rPr lang="en-US" sz="2000" dirty="0"/>
              <a:t>Products</a:t>
            </a:r>
          </a:p>
          <a:p>
            <a:pPr marL="0" lvl="2">
              <a:spcBef>
                <a:spcPts val="0"/>
              </a:spcBef>
            </a:pPr>
            <a:r>
              <a:rPr lang="en-US" sz="2000" dirty="0" smtClean="0"/>
              <a:t>2020 Census Tabulations</a:t>
            </a:r>
          </a:p>
          <a:p>
            <a:pPr marL="0" lvl="2">
              <a:spcBef>
                <a:spcPts val="0"/>
              </a:spcBef>
            </a:pPr>
            <a:endParaRPr lang="en-US" sz="2000" dirty="0" smtClean="0"/>
          </a:p>
          <a:p>
            <a:pPr lvl="1">
              <a:spcBef>
                <a:spcPts val="0"/>
              </a:spcBef>
            </a:pPr>
            <a:r>
              <a:rPr lang="en-US" sz="2000" dirty="0" smtClean="0"/>
              <a:t>Voting Rights Tabulations</a:t>
            </a:r>
          </a:p>
          <a:p>
            <a:pPr marL="0" lvl="2">
              <a:spcBef>
                <a:spcPts val="0"/>
              </a:spcBef>
            </a:pPr>
            <a:r>
              <a:rPr lang="en-US" sz="2000" dirty="0" smtClean="0"/>
              <a:t>Citizen Voting Age Population by Race and Ethnicity (CVAP) special tabulation</a:t>
            </a:r>
          </a:p>
          <a:p>
            <a:pPr marL="0" lvl="2">
              <a:spcBef>
                <a:spcPts val="0"/>
              </a:spcBef>
            </a:pPr>
            <a:r>
              <a:rPr lang="en-US" sz="2000" dirty="0" smtClean="0"/>
              <a:t>Section 203 of the Voting Rights Act</a:t>
            </a:r>
            <a:endParaRPr lang="en-US" sz="2000" dirty="0"/>
          </a:p>
        </p:txBody>
      </p:sp>
      <p:sp>
        <p:nvSpPr>
          <p:cNvPr id="4" name="Slide Number Placeholder 3"/>
          <p:cNvSpPr>
            <a:spLocks noGrp="1"/>
          </p:cNvSpPr>
          <p:nvPr>
            <p:ph type="sldNum" sz="quarter" idx="4294967295"/>
          </p:nvPr>
        </p:nvSpPr>
        <p:spPr/>
        <p:txBody>
          <a:bodyPr/>
          <a:lstStyle/>
          <a:p>
            <a:fld id="{03AE04C5-3085-4F64-BC65-54FE2DBF6EB1}" type="slidenum">
              <a:rPr lang="en-US" smtClean="0"/>
              <a:pPr/>
              <a:t>2</a:t>
            </a:fld>
            <a:endParaRPr lang="en-US" dirty="0"/>
          </a:p>
        </p:txBody>
      </p:sp>
      <p:sp>
        <p:nvSpPr>
          <p:cNvPr id="6"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accent1">
                    <a:lumMod val="75000"/>
                  </a:schemeClr>
                </a:solidFill>
                <a:latin typeface="Calibri" panose="020F0502020204030204" pitchFamily="34" charset="0"/>
                <a:cs typeface="Calibri" panose="020F0502020204030204" pitchFamily="34" charset="0"/>
              </a:rPr>
              <a:t>Agenda</a:t>
            </a:r>
            <a:endParaRPr lang="en-US" sz="28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1492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03AE04C5-3085-4F64-BC65-54FE2DBF6EB1}" type="slidenum">
              <a:rPr lang="en-US" smtClean="0"/>
              <a:pPr/>
              <a:t>3</a:t>
            </a:fld>
            <a:endParaRPr lang="en-US" dirty="0"/>
          </a:p>
        </p:txBody>
      </p:sp>
      <p:sp>
        <p:nvSpPr>
          <p:cNvPr id="3" name="TextBox 2"/>
          <p:cNvSpPr txBox="1"/>
          <p:nvPr/>
        </p:nvSpPr>
        <p:spPr>
          <a:xfrm>
            <a:off x="378823" y="1143000"/>
            <a:ext cx="10923915" cy="5324535"/>
          </a:xfrm>
          <a:prstGeom prst="rect">
            <a:avLst/>
          </a:prstGeom>
          <a:noFill/>
        </p:spPr>
        <p:txBody>
          <a:bodyPr wrap="square" rtlCol="0">
            <a:spAutoFit/>
          </a:bodyPr>
          <a:lstStyle/>
          <a:p>
            <a:r>
              <a:rPr lang="en-US" sz="2000" b="1" dirty="0">
                <a:solidFill>
                  <a:schemeClr val="tx1">
                    <a:lumMod val="75000"/>
                    <a:lumOff val="25000"/>
                  </a:schemeClr>
                </a:solidFill>
                <a:latin typeface="Calibri" panose="020F0502020204030204" pitchFamily="34" charset="0"/>
                <a:cs typeface="Calibri" panose="020F0502020204030204" pitchFamily="34" charset="0"/>
              </a:rPr>
              <a:t>Mission:</a:t>
            </a:r>
            <a:r>
              <a:rPr lang="en-US" sz="2000" dirty="0">
                <a:solidFill>
                  <a:schemeClr val="tx1">
                    <a:lumMod val="75000"/>
                    <a:lumOff val="25000"/>
                  </a:schemeClr>
                </a:solidFill>
                <a:latin typeface="Calibri" panose="020F0502020204030204" pitchFamily="34" charset="0"/>
                <a:cs typeface="Calibri" panose="020F0502020204030204" pitchFamily="34" charset="0"/>
              </a:rPr>
              <a:t> Provide the officers or public bodies having initial responsibility for the legislative apportionment or districting of each State an opportunity to identify the geographic areas for which specific tabulations of population are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desired and to deliver those tabulations in a timely manner.</a:t>
            </a:r>
          </a:p>
          <a:p>
            <a:endParaRPr lang="en-US" sz="2000" dirty="0" smtClean="0">
              <a:solidFill>
                <a:schemeClr val="tx1">
                  <a:lumMod val="75000"/>
                  <a:lumOff val="25000"/>
                </a:schemeClr>
              </a:solidFill>
              <a:latin typeface="Calibri" panose="020F0502020204030204" pitchFamily="34" charset="0"/>
              <a:cs typeface="Calibri" panose="020F05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Identified “geographic areas desired”:</a:t>
            </a:r>
          </a:p>
          <a:p>
            <a:pPr marL="285750" indent="-285750">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Census Tabulation Blocks</a:t>
            </a:r>
          </a:p>
          <a:p>
            <a:pPr marL="285750" indent="-285750">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Voting Districts (e.g. precincts, wards, etc.)</a:t>
            </a:r>
          </a:p>
          <a:p>
            <a:pPr marL="285750" indent="-285750">
              <a:buFont typeface="Arial" panose="020B0604020202020204" pitchFamily="34" charset="0"/>
              <a:buChar char="•"/>
            </a:pPr>
            <a:r>
              <a:rPr lang="en-US" sz="2000" dirty="0">
                <a:solidFill>
                  <a:schemeClr val="tx1">
                    <a:lumMod val="75000"/>
                    <a:lumOff val="25000"/>
                  </a:schemeClr>
                </a:solidFill>
                <a:latin typeface="Calibri" panose="020F0502020204030204" pitchFamily="34" charset="0"/>
                <a:cs typeface="Calibri" panose="020F0502020204030204" pitchFamily="34" charset="0"/>
              </a:rPr>
              <a:t>Legislative and Congressional Districts</a:t>
            </a:r>
            <a:endParaRPr lang="en-US" sz="2000" dirty="0">
              <a:latin typeface="Calibri" panose="020F0502020204030204" pitchFamily="34" charset="0"/>
              <a:cs typeface="Calibri" panose="020F0502020204030204" pitchFamily="34" charset="0"/>
            </a:endParaRPr>
          </a:p>
          <a:p>
            <a:endParaRPr lang="en-US" sz="2000" dirty="0" smtClean="0">
              <a:solidFill>
                <a:schemeClr val="tx1">
                  <a:lumMod val="75000"/>
                  <a:lumOff val="25000"/>
                </a:schemeClr>
              </a:solidFill>
              <a:latin typeface="Calibri" panose="020F0502020204030204" pitchFamily="34" charset="0"/>
              <a:cs typeface="Calibri" panose="020F0502020204030204" pitchFamily="34" charset="0"/>
            </a:endParaRPr>
          </a:p>
          <a:p>
            <a:r>
              <a:rPr lang="en-US" sz="2000" dirty="0" smtClean="0">
                <a:solidFill>
                  <a:schemeClr val="tx1">
                    <a:lumMod val="75000"/>
                    <a:lumOff val="25000"/>
                  </a:schemeClr>
                </a:solidFill>
                <a:latin typeface="Calibri" panose="020F0502020204030204" pitchFamily="34" charset="0"/>
                <a:cs typeface="Calibri" panose="020F0502020204030204" pitchFamily="34" charset="0"/>
              </a:rPr>
              <a:t>Requirements:</a:t>
            </a:r>
          </a:p>
          <a:p>
            <a:pPr marL="285750" indent="-285750">
              <a:buFont typeface="Arial" panose="020B0604020202020204" pitchFamily="34" charset="0"/>
              <a:buChar char="•"/>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Establish </a:t>
            </a:r>
            <a:r>
              <a:rPr lang="en-US" sz="2000" dirty="0">
                <a:solidFill>
                  <a:schemeClr val="tx1">
                    <a:lumMod val="75000"/>
                    <a:lumOff val="25000"/>
                  </a:schemeClr>
                </a:solidFill>
                <a:latin typeface="Calibri" panose="020F0502020204030204" pitchFamily="34" charset="0"/>
                <a:cs typeface="Calibri" panose="020F0502020204030204" pitchFamily="34" charset="0"/>
              </a:rPr>
              <a:t>program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criteria</a:t>
            </a:r>
          </a:p>
          <a:p>
            <a:pPr marL="285750" indent="-285750">
              <a:buFont typeface="Arial" panose="020B0604020202020204" pitchFamily="34" charset="0"/>
              <a:buChar char="•"/>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Identify required tabulations</a:t>
            </a:r>
          </a:p>
          <a:p>
            <a:pPr marL="285750" indent="-285750">
              <a:buFont typeface="Arial" panose="020B0604020202020204" pitchFamily="34" charset="0"/>
              <a:buChar char="•"/>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Conduct </a:t>
            </a:r>
            <a:r>
              <a:rPr lang="en-US" sz="2000" dirty="0">
                <a:solidFill>
                  <a:schemeClr val="tx1">
                    <a:lumMod val="75000"/>
                    <a:lumOff val="25000"/>
                  </a:schemeClr>
                </a:solidFill>
                <a:latin typeface="Calibri" panose="020F0502020204030204" pitchFamily="34" charset="0"/>
                <a:cs typeface="Calibri" panose="020F0502020204030204" pitchFamily="34" charset="0"/>
              </a:rPr>
              <a:t>the program in a non-partisan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manner</a:t>
            </a:r>
          </a:p>
          <a:p>
            <a:pPr marL="285750" indent="-285750">
              <a:buFont typeface="Arial" panose="020B0604020202020204" pitchFamily="34" charset="0"/>
              <a:buChar char="•"/>
            </a:pPr>
            <a:r>
              <a:rPr lang="en-US" sz="2000" dirty="0" smtClean="0">
                <a:solidFill>
                  <a:schemeClr val="tx1">
                    <a:lumMod val="75000"/>
                    <a:lumOff val="25000"/>
                  </a:schemeClr>
                </a:solidFill>
                <a:latin typeface="Calibri" panose="020F0502020204030204" pitchFamily="34" charset="0"/>
                <a:cs typeface="Calibri" panose="020F0502020204030204" pitchFamily="34" charset="0"/>
              </a:rPr>
              <a:t>Deliver </a:t>
            </a:r>
            <a:r>
              <a:rPr lang="en-US" sz="2000" dirty="0">
                <a:solidFill>
                  <a:schemeClr val="tx1">
                    <a:lumMod val="75000"/>
                    <a:lumOff val="25000"/>
                  </a:schemeClr>
                </a:solidFill>
                <a:latin typeface="Calibri" panose="020F0502020204030204" pitchFamily="34" charset="0"/>
                <a:cs typeface="Calibri" panose="020F0502020204030204" pitchFamily="34" charset="0"/>
              </a:rPr>
              <a:t>the tabulations to the governor and the officers or public bodies having initial responsibility for the legislative apportionment or districting of each State no later than 1 year from Census Day (April 1, </a:t>
            </a:r>
            <a:r>
              <a:rPr lang="en-US" sz="2000" dirty="0" smtClean="0">
                <a:solidFill>
                  <a:schemeClr val="tx1">
                    <a:lumMod val="75000"/>
                    <a:lumOff val="25000"/>
                  </a:schemeClr>
                </a:solidFill>
                <a:latin typeface="Calibri" panose="020F0502020204030204" pitchFamily="34" charset="0"/>
                <a:cs typeface="Calibri" panose="020F0502020204030204" pitchFamily="34" charset="0"/>
              </a:rPr>
              <a:t>2021)</a:t>
            </a:r>
          </a:p>
          <a:p>
            <a:endParaRPr lang="en-US" sz="2000" dirty="0" smtClean="0">
              <a:solidFill>
                <a:schemeClr val="tx1">
                  <a:lumMod val="75000"/>
                  <a:lumOff val="25000"/>
                </a:schemeClr>
              </a:solidFill>
            </a:endParaRPr>
          </a:p>
        </p:txBody>
      </p:sp>
      <p:sp>
        <p:nvSpPr>
          <p:cNvPr id="6"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accent1">
                    <a:lumMod val="75000"/>
                  </a:schemeClr>
                </a:solidFill>
                <a:latin typeface="Calibri" panose="020F0502020204030204" pitchFamily="34" charset="0"/>
                <a:cs typeface="Calibri" panose="020F0502020204030204" pitchFamily="34" charset="0"/>
              </a:rPr>
              <a:t>Public Law 94-171</a:t>
            </a:r>
            <a:endParaRPr lang="en-US" sz="28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0184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0646" y="1509688"/>
            <a:ext cx="11280354"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a:rPr>
              <a:t>Phase 1 – The Block Boundary Suggestion Project (BBSP</a:t>
            </a:r>
            <a:r>
              <a:rPr lang="en-US" sz="2000" dirty="0" smtClean="0">
                <a:latin typeface="Calibri"/>
              </a:rPr>
              <a:t>)</a:t>
            </a:r>
          </a:p>
          <a:p>
            <a:pPr marL="342900" indent="-342900">
              <a:buFont typeface="Arial" panose="020B0604020202020204" pitchFamily="34" charset="0"/>
              <a:buChar char="•"/>
            </a:pPr>
            <a:endParaRPr lang="en-US" sz="2000" dirty="0">
              <a:latin typeface="Calibri"/>
            </a:endParaRPr>
          </a:p>
          <a:p>
            <a:pPr marL="342900" indent="-342900">
              <a:buFont typeface="Arial" panose="020B0604020202020204" pitchFamily="34" charset="0"/>
              <a:buChar char="•"/>
            </a:pPr>
            <a:r>
              <a:rPr lang="en-US" sz="2000" dirty="0">
                <a:latin typeface="Calibri"/>
              </a:rPr>
              <a:t>Phase 2 – The Voting District Project (VTDP</a:t>
            </a:r>
            <a:r>
              <a:rPr lang="en-US" sz="2000" dirty="0" smtClean="0">
                <a:latin typeface="Calibri"/>
              </a:rPr>
              <a:t>)</a:t>
            </a:r>
          </a:p>
          <a:p>
            <a:pPr marL="342900" indent="-342900">
              <a:buFont typeface="Arial" panose="020B0604020202020204" pitchFamily="34" charset="0"/>
              <a:buChar char="•"/>
            </a:pPr>
            <a:endParaRPr lang="en-US" sz="2000" dirty="0">
              <a:latin typeface="Calibri"/>
            </a:endParaRPr>
          </a:p>
          <a:p>
            <a:pPr marL="342900" indent="-342900">
              <a:buFont typeface="Arial" panose="020B0604020202020204" pitchFamily="34" charset="0"/>
              <a:buChar char="•"/>
            </a:pPr>
            <a:r>
              <a:rPr lang="en-US" sz="2000" dirty="0">
                <a:latin typeface="Calibri"/>
              </a:rPr>
              <a:t>Phase 3 – Data </a:t>
            </a:r>
            <a:r>
              <a:rPr lang="en-US" sz="2000" dirty="0" smtClean="0">
                <a:latin typeface="Calibri"/>
              </a:rPr>
              <a:t>Delivery</a:t>
            </a:r>
          </a:p>
          <a:p>
            <a:pPr marL="342900" indent="-342900">
              <a:buFont typeface="Arial" panose="020B0604020202020204" pitchFamily="34" charset="0"/>
              <a:buChar char="•"/>
            </a:pPr>
            <a:endParaRPr lang="en-US" sz="2000" dirty="0">
              <a:latin typeface="Calibri"/>
            </a:endParaRPr>
          </a:p>
          <a:p>
            <a:pPr marL="342900" indent="-342900">
              <a:buFont typeface="Arial" panose="020B0604020202020204" pitchFamily="34" charset="0"/>
              <a:buChar char="•"/>
            </a:pPr>
            <a:r>
              <a:rPr lang="en-US" sz="2000" dirty="0">
                <a:latin typeface="Calibri"/>
              </a:rPr>
              <a:t>Phase 4 – Collection of the new plans</a:t>
            </a:r>
          </a:p>
          <a:p>
            <a:pPr marL="800100" lvl="1" indent="-342900">
              <a:buFont typeface="Arial" panose="020B0604020202020204" pitchFamily="34" charset="0"/>
              <a:buChar char="•"/>
            </a:pPr>
            <a:r>
              <a:rPr lang="en-US" sz="2000" dirty="0">
                <a:latin typeface="Calibri"/>
              </a:rPr>
              <a:t>118</a:t>
            </a:r>
            <a:r>
              <a:rPr lang="en-US" sz="2000" baseline="30000" dirty="0">
                <a:latin typeface="Calibri"/>
              </a:rPr>
              <a:t>th</a:t>
            </a:r>
            <a:r>
              <a:rPr lang="en-US" sz="2000" dirty="0">
                <a:latin typeface="Calibri"/>
              </a:rPr>
              <a:t> Congressional Plans</a:t>
            </a:r>
          </a:p>
          <a:p>
            <a:pPr marL="800100" lvl="1" indent="-342900">
              <a:buFont typeface="Arial" panose="020B0604020202020204" pitchFamily="34" charset="0"/>
              <a:buChar char="•"/>
            </a:pPr>
            <a:r>
              <a:rPr lang="en-US" sz="2000" dirty="0">
                <a:latin typeface="Calibri"/>
              </a:rPr>
              <a:t>New State Legislative District </a:t>
            </a:r>
            <a:r>
              <a:rPr lang="en-US" sz="2000" dirty="0" smtClean="0">
                <a:latin typeface="Calibri"/>
              </a:rPr>
              <a:t>Plans</a:t>
            </a:r>
          </a:p>
          <a:p>
            <a:pPr marL="800100" lvl="1" indent="-342900">
              <a:buFont typeface="Arial" panose="020B0604020202020204" pitchFamily="34" charset="0"/>
              <a:buChar char="•"/>
            </a:pPr>
            <a:endParaRPr lang="en-US" sz="2000" dirty="0">
              <a:latin typeface="Calibri"/>
            </a:endParaRPr>
          </a:p>
          <a:p>
            <a:pPr marL="342900" indent="-342900">
              <a:buFont typeface="Arial" panose="020B0604020202020204" pitchFamily="34" charset="0"/>
              <a:buChar char="•"/>
            </a:pPr>
            <a:r>
              <a:rPr lang="en-US" sz="2000" dirty="0">
                <a:latin typeface="Calibri"/>
              </a:rPr>
              <a:t>Phase 5 – The View From the States</a:t>
            </a:r>
          </a:p>
          <a:p>
            <a:pPr marL="800100" lvl="1" indent="-342900">
              <a:buFont typeface="Arial" panose="020B0604020202020204" pitchFamily="34" charset="0"/>
              <a:buChar char="•"/>
            </a:pPr>
            <a:r>
              <a:rPr lang="en-US" sz="2000" dirty="0">
                <a:latin typeface="Calibri"/>
              </a:rPr>
              <a:t>The evaluation of the 2020 Redistricting Data Program (RDP), the recommendations from the states, and the plan for the 2030 </a:t>
            </a:r>
            <a:r>
              <a:rPr lang="en-US" sz="2000" dirty="0" smtClean="0">
                <a:latin typeface="Calibri"/>
              </a:rPr>
              <a:t>RDP</a:t>
            </a:r>
            <a:endParaRPr lang="en-US" sz="2000" dirty="0">
              <a:solidFill>
                <a:prstClr val="black"/>
              </a:solidFill>
            </a:endParaRPr>
          </a:p>
        </p:txBody>
      </p:sp>
      <p:sp>
        <p:nvSpPr>
          <p:cNvPr id="2" name="Title 1"/>
          <p:cNvSpPr>
            <a:spLocks noGrp="1"/>
          </p:cNvSpPr>
          <p:nvPr>
            <p:ph type="ctrTitle"/>
          </p:nvPr>
        </p:nvSpPr>
        <p:spPr>
          <a:xfrm>
            <a:off x="533400" y="457200"/>
            <a:ext cx="11277600" cy="533400"/>
          </a:xfrm>
        </p:spPr>
        <p:txBody>
          <a:bodyPr anchor="t">
            <a:normAutofit fontScale="90000"/>
          </a:bodyPr>
          <a:lstStyle/>
          <a:p>
            <a:pPr>
              <a:spcBef>
                <a:spcPts val="0"/>
              </a:spcBef>
            </a:pPr>
            <a:r>
              <a:rPr lang="en-US" sz="3100" dirty="0">
                <a:latin typeface="Calibri" panose="020F0502020204030204" pitchFamily="34" charset="0"/>
                <a:cs typeface="Calibri" panose="020F0502020204030204" pitchFamily="34" charset="0"/>
              </a:rPr>
              <a:t>2020 Redistricting Data Program</a:t>
            </a:r>
            <a:r>
              <a:rPr lang="en-US" sz="3200" dirty="0"/>
              <a:t/>
            </a:r>
            <a:br>
              <a:rPr lang="en-US" sz="3200" dirty="0"/>
            </a:br>
            <a:r>
              <a:rPr lang="en-US" sz="2800" dirty="0" smtClean="0"/>
              <a:t/>
            </a:r>
            <a:br>
              <a:rPr lang="en-US" sz="2800" dirty="0" smtClean="0"/>
            </a:br>
            <a:endParaRPr lang="en-US" sz="2800" dirty="0"/>
          </a:p>
        </p:txBody>
      </p:sp>
      <p:sp>
        <p:nvSpPr>
          <p:cNvPr id="4" name="Slide Number Placeholder 3"/>
          <p:cNvSpPr>
            <a:spLocks noGrp="1"/>
          </p:cNvSpPr>
          <p:nvPr>
            <p:ph type="sldNum" sz="quarter" idx="4294967295"/>
          </p:nvPr>
        </p:nvSpPr>
        <p:spPr/>
        <p:txBody>
          <a:bodyPr/>
          <a:lstStyle/>
          <a:p>
            <a:fld id="{03AE04C5-3085-4F64-BC65-54FE2DBF6EB1}" type="slidenum">
              <a:rPr lang="en-US" smtClean="0"/>
              <a:pPr/>
              <a:t>4</a:t>
            </a:fld>
            <a:endParaRPr lang="en-US" dirty="0"/>
          </a:p>
        </p:txBody>
      </p:sp>
    </p:spTree>
    <p:extLst>
      <p:ext uri="{BB962C8B-B14F-4D97-AF65-F5344CB8AC3E}">
        <p14:creationId xmlns:p14="http://schemas.microsoft.com/office/powerpoint/2010/main" val="2118632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0646" y="1016197"/>
            <a:ext cx="11280354" cy="4401205"/>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Phase 3 – </a:t>
            </a:r>
            <a:r>
              <a:rPr lang="en-US" sz="2000" dirty="0" smtClean="0">
                <a:latin typeface="Calibri" panose="020F0502020204030204" pitchFamily="34" charset="0"/>
                <a:cs typeface="Calibri" panose="020F0502020204030204" pitchFamily="34" charset="0"/>
              </a:rPr>
              <a:t>Prototype Data</a:t>
            </a:r>
            <a:endParaRPr lang="en-US" sz="2000" dirty="0">
              <a:latin typeface="Calibri" panose="020F0502020204030204" pitchFamily="34" charset="0"/>
              <a:cs typeface="Calibri" panose="020F0502020204030204" pitchFamily="34" charset="0"/>
            </a:endParaRPr>
          </a:p>
          <a:p>
            <a:endParaRPr lang="en-US" sz="2000" dirty="0" smtClean="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smtClean="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smtClean="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solidFill>
                <a:prstClr val="black"/>
              </a:solidFill>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Phase 3 – </a:t>
            </a:r>
            <a:r>
              <a:rPr lang="en-US" sz="2000" dirty="0" smtClean="0">
                <a:latin typeface="Calibri" panose="020F0502020204030204" pitchFamily="34" charset="0"/>
                <a:cs typeface="Calibri" panose="020F0502020204030204" pitchFamily="34" charset="0"/>
              </a:rPr>
              <a:t>Official </a:t>
            </a:r>
            <a:r>
              <a:rPr lang="en-US" sz="2000" dirty="0">
                <a:latin typeface="Calibri" panose="020F0502020204030204" pitchFamily="34" charset="0"/>
                <a:cs typeface="Calibri" panose="020F0502020204030204" pitchFamily="34" charset="0"/>
              </a:rPr>
              <a:t>Data</a:t>
            </a:r>
          </a:p>
          <a:p>
            <a:pPr marL="342900" indent="-342900">
              <a:buFont typeface="Arial" panose="020B0604020202020204" pitchFamily="34" charset="0"/>
              <a:buChar char="•"/>
            </a:pPr>
            <a:endParaRPr lang="en-US" sz="2000" dirty="0" smtClean="0">
              <a:solidFill>
                <a:prstClr val="black"/>
              </a:solidFill>
            </a:endParaRP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endParaRPr lang="en-US" sz="2000" dirty="0" smtClean="0">
              <a:solidFill>
                <a:prstClr val="black"/>
              </a:solidFill>
            </a:endParaRP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endParaRPr lang="en-US" sz="2000" dirty="0" smtClean="0">
              <a:solidFill>
                <a:prstClr val="black"/>
              </a:solidFill>
            </a:endParaRPr>
          </a:p>
          <a:p>
            <a:pPr marL="342900" indent="-342900">
              <a:buFont typeface="Arial" panose="020B0604020202020204" pitchFamily="34" charset="0"/>
              <a:buChar char="•"/>
            </a:pPr>
            <a:endParaRPr lang="en-US" sz="2000" dirty="0">
              <a:solidFill>
                <a:prstClr val="black"/>
              </a:solidFill>
            </a:endParaRPr>
          </a:p>
        </p:txBody>
      </p:sp>
      <p:sp>
        <p:nvSpPr>
          <p:cNvPr id="2" name="Title 1"/>
          <p:cNvSpPr>
            <a:spLocks noGrp="1"/>
          </p:cNvSpPr>
          <p:nvPr>
            <p:ph type="ctrTitle"/>
          </p:nvPr>
        </p:nvSpPr>
        <p:spPr>
          <a:xfrm>
            <a:off x="533400" y="457200"/>
            <a:ext cx="11277600" cy="533400"/>
          </a:xfrm>
        </p:spPr>
        <p:txBody>
          <a:bodyPr anchor="t">
            <a:normAutofit fontScale="90000"/>
          </a:bodyPr>
          <a:lstStyle/>
          <a:p>
            <a:pPr algn="l">
              <a:spcBef>
                <a:spcPts val="0"/>
              </a:spcBef>
            </a:pPr>
            <a:r>
              <a:rPr lang="en-US" sz="3100" dirty="0" smtClean="0">
                <a:latin typeface="Calibri" panose="020F0502020204030204" pitchFamily="34" charset="0"/>
                <a:cs typeface="Calibri" panose="020F0502020204030204" pitchFamily="34" charset="0"/>
              </a:rPr>
              <a:t>Timing</a:t>
            </a:r>
            <a:r>
              <a:rPr lang="en-US" sz="3200" dirty="0"/>
              <a:t/>
            </a:r>
            <a:br>
              <a:rPr lang="en-US" sz="3200" dirty="0"/>
            </a:br>
            <a:r>
              <a:rPr lang="en-US" sz="2800" dirty="0" smtClean="0"/>
              <a:t/>
            </a:r>
            <a:br>
              <a:rPr lang="en-US" sz="2800" dirty="0" smtClean="0"/>
            </a:br>
            <a:endParaRPr lang="en-US" sz="2800" dirty="0"/>
          </a:p>
        </p:txBody>
      </p:sp>
      <p:sp>
        <p:nvSpPr>
          <p:cNvPr id="4" name="Slide Number Placeholder 3"/>
          <p:cNvSpPr>
            <a:spLocks noGrp="1"/>
          </p:cNvSpPr>
          <p:nvPr>
            <p:ph type="sldNum" sz="quarter" idx="4294967295"/>
          </p:nvPr>
        </p:nvSpPr>
        <p:spPr/>
        <p:txBody>
          <a:bodyPr/>
          <a:lstStyle/>
          <a:p>
            <a:fld id="{03AE04C5-3085-4F64-BC65-54FE2DBF6EB1}" type="slidenum">
              <a:rPr lang="en-US" smtClean="0"/>
              <a:pPr/>
              <a:t>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03647480"/>
              </p:ext>
            </p:extLst>
          </p:nvPr>
        </p:nvGraphicFramePr>
        <p:xfrm>
          <a:off x="538777" y="1530403"/>
          <a:ext cx="11016428" cy="1188720"/>
        </p:xfrm>
        <a:graphic>
          <a:graphicData uri="http://schemas.openxmlformats.org/drawingml/2006/table">
            <a:tbl>
              <a:tblPr firstRow="1" bandRow="1">
                <a:tableStyleId>{5C22544A-7EE6-4342-B048-85BDC9FD1C3A}</a:tableStyleId>
              </a:tblPr>
              <a:tblGrid>
                <a:gridCol w="5508214">
                  <a:extLst>
                    <a:ext uri="{9D8B030D-6E8A-4147-A177-3AD203B41FA5}">
                      <a16:colId xmlns:a16="http://schemas.microsoft.com/office/drawing/2014/main" val="1856462083"/>
                    </a:ext>
                  </a:extLst>
                </a:gridCol>
                <a:gridCol w="5508214">
                  <a:extLst>
                    <a:ext uri="{9D8B030D-6E8A-4147-A177-3AD203B41FA5}">
                      <a16:colId xmlns:a16="http://schemas.microsoft.com/office/drawing/2014/main" val="3286129498"/>
                    </a:ext>
                  </a:extLst>
                </a:gridCol>
              </a:tblGrid>
              <a:tr h="370840">
                <a:tc>
                  <a:txBody>
                    <a:bodyPr/>
                    <a:lstStyle/>
                    <a:p>
                      <a:r>
                        <a:rPr lang="en-US" sz="2000" dirty="0" smtClean="0">
                          <a:latin typeface="Calibri" panose="020F0502020204030204" pitchFamily="34" charset="0"/>
                          <a:cs typeface="Calibri" panose="020F0502020204030204" pitchFamily="34" charset="0"/>
                        </a:rPr>
                        <a:t>Activity</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Date</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25718757"/>
                  </a:ext>
                </a:extLst>
              </a:tr>
              <a:tr h="370840">
                <a:tc>
                  <a:txBody>
                    <a:bodyPr/>
                    <a:lstStyle/>
                    <a:p>
                      <a:r>
                        <a:rPr lang="en-US" sz="2000" dirty="0" smtClean="0">
                          <a:latin typeface="Calibri" panose="020F0502020204030204" pitchFamily="34" charset="0"/>
                          <a:cs typeface="Calibri" panose="020F0502020204030204" pitchFamily="34" charset="0"/>
                        </a:rPr>
                        <a:t>Prototype geographic support products</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Delivered:</a:t>
                      </a:r>
                      <a:r>
                        <a:rPr lang="en-US" sz="2000" baseline="0" dirty="0" smtClean="0">
                          <a:latin typeface="Calibri" panose="020F0502020204030204" pitchFamily="34" charset="0"/>
                          <a:cs typeface="Calibri" panose="020F0502020204030204" pitchFamily="34" charset="0"/>
                        </a:rPr>
                        <a:t> February </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0541098"/>
                  </a:ext>
                </a:extLst>
              </a:tr>
              <a:tr h="370840">
                <a:tc>
                  <a:txBody>
                    <a:bodyPr/>
                    <a:lstStyle/>
                    <a:p>
                      <a:r>
                        <a:rPr lang="en-US" sz="2000" dirty="0" smtClean="0">
                          <a:latin typeface="Calibri" panose="020F0502020204030204" pitchFamily="34" charset="0"/>
                          <a:cs typeface="Calibri" panose="020F0502020204030204" pitchFamily="34" charset="0"/>
                        </a:rPr>
                        <a:t>Prototype P.L. 94-171 Redistricting Data</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Delivered: March 28, 2019</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9431388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47802821"/>
              </p:ext>
            </p:extLst>
          </p:nvPr>
        </p:nvGraphicFramePr>
        <p:xfrm>
          <a:off x="538777" y="3663021"/>
          <a:ext cx="11016428" cy="1188720"/>
        </p:xfrm>
        <a:graphic>
          <a:graphicData uri="http://schemas.openxmlformats.org/drawingml/2006/table">
            <a:tbl>
              <a:tblPr firstRow="1" bandRow="1">
                <a:tableStyleId>{5C22544A-7EE6-4342-B048-85BDC9FD1C3A}</a:tableStyleId>
              </a:tblPr>
              <a:tblGrid>
                <a:gridCol w="5508214">
                  <a:extLst>
                    <a:ext uri="{9D8B030D-6E8A-4147-A177-3AD203B41FA5}">
                      <a16:colId xmlns:a16="http://schemas.microsoft.com/office/drawing/2014/main" val="1856462083"/>
                    </a:ext>
                  </a:extLst>
                </a:gridCol>
                <a:gridCol w="5508214">
                  <a:extLst>
                    <a:ext uri="{9D8B030D-6E8A-4147-A177-3AD203B41FA5}">
                      <a16:colId xmlns:a16="http://schemas.microsoft.com/office/drawing/2014/main" val="3286129498"/>
                    </a:ext>
                  </a:extLst>
                </a:gridCol>
              </a:tblGrid>
              <a:tr h="370840">
                <a:tc>
                  <a:txBody>
                    <a:bodyPr/>
                    <a:lstStyle/>
                    <a:p>
                      <a:r>
                        <a:rPr lang="en-US" sz="2000" dirty="0" smtClean="0">
                          <a:latin typeface="Calibri" panose="020F0502020204030204" pitchFamily="34" charset="0"/>
                          <a:cs typeface="Calibri" panose="020F0502020204030204" pitchFamily="34" charset="0"/>
                        </a:rPr>
                        <a:t>Activity</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Date</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25718757"/>
                  </a:ext>
                </a:extLst>
              </a:tr>
              <a:tr h="370840">
                <a:tc>
                  <a:txBody>
                    <a:bodyPr/>
                    <a:lstStyle/>
                    <a:p>
                      <a:r>
                        <a:rPr lang="en-US" sz="2000" dirty="0" smtClean="0">
                          <a:latin typeface="Calibri" panose="020F0502020204030204" pitchFamily="34" charset="0"/>
                          <a:cs typeface="Calibri" panose="020F0502020204030204" pitchFamily="34" charset="0"/>
                        </a:rPr>
                        <a:t>Geographic support products</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Late</a:t>
                      </a:r>
                      <a:r>
                        <a:rPr lang="en-US" sz="2000" baseline="0" dirty="0" smtClean="0">
                          <a:latin typeface="Calibri" panose="020F0502020204030204" pitchFamily="34" charset="0"/>
                          <a:cs typeface="Calibri" panose="020F0502020204030204" pitchFamily="34" charset="0"/>
                        </a:rPr>
                        <a:t> November 2020 – February 1, 2021</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70541098"/>
                  </a:ext>
                </a:extLst>
              </a:tr>
              <a:tr h="370840">
                <a:tc>
                  <a:txBody>
                    <a:bodyPr/>
                    <a:lstStyle/>
                    <a:p>
                      <a:r>
                        <a:rPr lang="en-US" sz="2000" dirty="0" smtClean="0">
                          <a:latin typeface="Calibri" panose="020F0502020204030204" pitchFamily="34" charset="0"/>
                          <a:cs typeface="Calibri" panose="020F0502020204030204" pitchFamily="34" charset="0"/>
                        </a:rPr>
                        <a:t>P.L. 94-171 Redistricting Data</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February 18, 2021 – March 31, 2021</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94313889"/>
                  </a:ext>
                </a:extLst>
              </a:tr>
            </a:tbl>
          </a:graphicData>
        </a:graphic>
      </p:graphicFrame>
    </p:spTree>
    <p:extLst>
      <p:ext uri="{BB962C8B-B14F-4D97-AF65-F5344CB8AC3E}">
        <p14:creationId xmlns:p14="http://schemas.microsoft.com/office/powerpoint/2010/main" val="2759287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0646" y="1069848"/>
            <a:ext cx="11280354" cy="4401205"/>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Phase 3 – </a:t>
            </a:r>
            <a:r>
              <a:rPr lang="en-US" sz="2000" dirty="0" smtClean="0">
                <a:latin typeface="Calibri" panose="020F0502020204030204" pitchFamily="34" charset="0"/>
                <a:cs typeface="Calibri" panose="020F0502020204030204" pitchFamily="34" charset="0"/>
              </a:rPr>
              <a:t>Geographic Products</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smtClean="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smtClean="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smtClean="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smtClean="0">
              <a:solidFill>
                <a:prstClr val="black"/>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smtClean="0">
                <a:solidFill>
                  <a:prstClr val="black">
                    <a:lumMod val="75000"/>
                    <a:lumOff val="25000"/>
                  </a:prstClr>
                </a:solidFill>
                <a:latin typeface="Calibri" panose="020F0502020204030204" pitchFamily="34" charset="0"/>
                <a:cs typeface="Calibri" panose="020F0502020204030204" pitchFamily="34" charset="0"/>
              </a:rPr>
              <a:t>Shapefiles – geographic information system geometry files</a:t>
            </a:r>
          </a:p>
          <a:p>
            <a:pPr marL="342900" indent="-342900">
              <a:buFont typeface="Arial" panose="020B0604020202020204" pitchFamily="34" charset="0"/>
              <a:buChar char="•"/>
            </a:pPr>
            <a:r>
              <a:rPr lang="en-US" sz="2000" dirty="0" smtClean="0">
                <a:solidFill>
                  <a:prstClr val="black">
                    <a:lumMod val="75000"/>
                    <a:lumOff val="25000"/>
                  </a:prstClr>
                </a:solidFill>
                <a:latin typeface="Calibri" panose="020F0502020204030204" pitchFamily="34" charset="0"/>
                <a:cs typeface="Calibri" panose="020F0502020204030204" pitchFamily="34" charset="0"/>
              </a:rPr>
              <a:t>Maps </a:t>
            </a:r>
            <a:r>
              <a:rPr lang="en-US" sz="2000" dirty="0">
                <a:solidFill>
                  <a:prstClr val="black">
                    <a:lumMod val="75000"/>
                    <a:lumOff val="25000"/>
                  </a:prstClr>
                </a:solidFill>
                <a:latin typeface="Calibri" panose="020F0502020204030204" pitchFamily="34" charset="0"/>
                <a:cs typeface="Calibri" panose="020F0502020204030204" pitchFamily="34" charset="0"/>
              </a:rPr>
              <a:t>(PDF </a:t>
            </a:r>
            <a:r>
              <a:rPr lang="en-US" sz="2000" dirty="0" smtClean="0">
                <a:solidFill>
                  <a:prstClr val="black">
                    <a:lumMod val="75000"/>
                    <a:lumOff val="25000"/>
                  </a:prstClr>
                </a:solidFill>
                <a:latin typeface="Calibri" panose="020F0502020204030204" pitchFamily="34" charset="0"/>
                <a:cs typeface="Calibri" panose="020F0502020204030204" pitchFamily="34" charset="0"/>
              </a:rPr>
              <a:t>only) – County Block; Voting District/State Legislative District; Tract; School District </a:t>
            </a:r>
          </a:p>
          <a:p>
            <a:pPr marL="342900" indent="-342900">
              <a:buFont typeface="Arial" panose="020B0604020202020204" pitchFamily="34" charset="0"/>
              <a:buChar char="•"/>
            </a:pPr>
            <a:r>
              <a:rPr lang="en-US" sz="2000" dirty="0" smtClean="0">
                <a:solidFill>
                  <a:prstClr val="black">
                    <a:lumMod val="75000"/>
                    <a:lumOff val="25000"/>
                  </a:prstClr>
                </a:solidFill>
                <a:latin typeface="Calibri" panose="020F0502020204030204" pitchFamily="34" charset="0"/>
                <a:cs typeface="Calibri" panose="020F0502020204030204" pitchFamily="34" charset="0"/>
              </a:rPr>
              <a:t>Block </a:t>
            </a:r>
            <a:r>
              <a:rPr lang="en-US" sz="2000" dirty="0">
                <a:solidFill>
                  <a:prstClr val="black">
                    <a:lumMod val="75000"/>
                    <a:lumOff val="25000"/>
                  </a:prstClr>
                </a:solidFill>
                <a:latin typeface="Calibri" panose="020F0502020204030204" pitchFamily="34" charset="0"/>
                <a:cs typeface="Calibri" panose="020F0502020204030204" pitchFamily="34" charset="0"/>
              </a:rPr>
              <a:t>Assignment </a:t>
            </a:r>
            <a:r>
              <a:rPr lang="en-US" sz="2000" dirty="0" smtClean="0">
                <a:solidFill>
                  <a:prstClr val="black">
                    <a:lumMod val="75000"/>
                    <a:lumOff val="25000"/>
                  </a:prstClr>
                </a:solidFill>
                <a:latin typeface="Calibri" panose="020F0502020204030204" pitchFamily="34" charset="0"/>
                <a:cs typeface="Calibri" panose="020F0502020204030204" pitchFamily="34" charset="0"/>
              </a:rPr>
              <a:t>Files – tables identifying the blocks used to build different geographic entities</a:t>
            </a:r>
          </a:p>
          <a:p>
            <a:pPr marL="342900" indent="-342900">
              <a:buFont typeface="Arial" panose="020B0604020202020204" pitchFamily="34" charset="0"/>
              <a:buChar char="•"/>
            </a:pPr>
            <a:r>
              <a:rPr lang="en-US" sz="2000" dirty="0" smtClean="0">
                <a:solidFill>
                  <a:prstClr val="black">
                    <a:lumMod val="75000"/>
                    <a:lumOff val="25000"/>
                  </a:prstClr>
                </a:solidFill>
                <a:latin typeface="Calibri" panose="020F0502020204030204" pitchFamily="34" charset="0"/>
                <a:cs typeface="Calibri" panose="020F0502020204030204" pitchFamily="34" charset="0"/>
              </a:rPr>
              <a:t>Block </a:t>
            </a:r>
            <a:r>
              <a:rPr lang="en-US" sz="2000" dirty="0">
                <a:solidFill>
                  <a:prstClr val="black">
                    <a:lumMod val="75000"/>
                    <a:lumOff val="25000"/>
                  </a:prstClr>
                </a:solidFill>
                <a:latin typeface="Calibri" panose="020F0502020204030204" pitchFamily="34" charset="0"/>
                <a:cs typeface="Calibri" panose="020F0502020204030204" pitchFamily="34" charset="0"/>
              </a:rPr>
              <a:t>to Block Relationship </a:t>
            </a:r>
            <a:r>
              <a:rPr lang="en-US" sz="2000" dirty="0" smtClean="0">
                <a:solidFill>
                  <a:prstClr val="black">
                    <a:lumMod val="75000"/>
                    <a:lumOff val="25000"/>
                  </a:prstClr>
                </a:solidFill>
                <a:latin typeface="Calibri" panose="020F0502020204030204" pitchFamily="34" charset="0"/>
                <a:cs typeface="Calibri" panose="020F0502020204030204" pitchFamily="34" charset="0"/>
              </a:rPr>
              <a:t>Files – Crosswalk of 2010 blocks to 2020 blocks</a:t>
            </a:r>
            <a:endParaRPr lang="en-US" sz="2000" dirty="0">
              <a:latin typeface="Calibri" panose="020F0502020204030204" pitchFamily="34" charset="0"/>
              <a:cs typeface="Calibri" panose="020F0502020204030204" pitchFamily="34" charset="0"/>
            </a:endParaRPr>
          </a:p>
        </p:txBody>
      </p:sp>
      <p:sp>
        <p:nvSpPr>
          <p:cNvPr id="2" name="Title 1"/>
          <p:cNvSpPr>
            <a:spLocks noGrp="1"/>
          </p:cNvSpPr>
          <p:nvPr>
            <p:ph type="ctrTitle"/>
          </p:nvPr>
        </p:nvSpPr>
        <p:spPr>
          <a:xfrm>
            <a:off x="533400" y="457200"/>
            <a:ext cx="11277600" cy="533400"/>
          </a:xfrm>
        </p:spPr>
        <p:txBody>
          <a:bodyPr anchor="t">
            <a:normAutofit fontScale="90000"/>
          </a:bodyPr>
          <a:lstStyle/>
          <a:p>
            <a:pPr algn="l">
              <a:spcBef>
                <a:spcPts val="0"/>
              </a:spcBef>
            </a:pPr>
            <a:r>
              <a:rPr lang="en-US" sz="3100" dirty="0" smtClean="0">
                <a:latin typeface="Calibri" panose="020F0502020204030204" pitchFamily="34" charset="0"/>
                <a:cs typeface="Calibri" panose="020F0502020204030204" pitchFamily="34" charset="0"/>
              </a:rPr>
              <a:t>Products</a:t>
            </a:r>
            <a:r>
              <a:rPr lang="en-US" sz="3200" dirty="0"/>
              <a:t/>
            </a:r>
            <a:br>
              <a:rPr lang="en-US" sz="3200" dirty="0"/>
            </a:br>
            <a:r>
              <a:rPr lang="en-US" sz="2800" dirty="0" smtClean="0"/>
              <a:t/>
            </a:r>
            <a:br>
              <a:rPr lang="en-US" sz="2800" dirty="0" smtClean="0"/>
            </a:br>
            <a:endParaRPr lang="en-US" sz="2800" dirty="0"/>
          </a:p>
        </p:txBody>
      </p:sp>
      <p:sp>
        <p:nvSpPr>
          <p:cNvPr id="4" name="Slide Number Placeholder 3"/>
          <p:cNvSpPr>
            <a:spLocks noGrp="1"/>
          </p:cNvSpPr>
          <p:nvPr>
            <p:ph type="sldNum" sz="quarter" idx="4294967295"/>
          </p:nvPr>
        </p:nvSpPr>
        <p:spPr/>
        <p:txBody>
          <a:bodyPr/>
          <a:lstStyle/>
          <a:p>
            <a:fld id="{03AE04C5-3085-4F64-BC65-54FE2DBF6EB1}" type="slidenum">
              <a:rPr lang="en-US" smtClean="0"/>
              <a:pPr/>
              <a:t>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41727726"/>
              </p:ext>
            </p:extLst>
          </p:nvPr>
        </p:nvGraphicFramePr>
        <p:xfrm>
          <a:off x="530646" y="1621003"/>
          <a:ext cx="11280354" cy="1981200"/>
        </p:xfrm>
        <a:graphic>
          <a:graphicData uri="http://schemas.openxmlformats.org/drawingml/2006/table">
            <a:tbl>
              <a:tblPr firstRow="1" bandRow="1">
                <a:tableStyleId>{5C22544A-7EE6-4342-B048-85BDC9FD1C3A}</a:tableStyleId>
              </a:tblPr>
              <a:tblGrid>
                <a:gridCol w="5640177">
                  <a:extLst>
                    <a:ext uri="{9D8B030D-6E8A-4147-A177-3AD203B41FA5}">
                      <a16:colId xmlns:a16="http://schemas.microsoft.com/office/drawing/2014/main" val="2905113724"/>
                    </a:ext>
                  </a:extLst>
                </a:gridCol>
                <a:gridCol w="5640177">
                  <a:extLst>
                    <a:ext uri="{9D8B030D-6E8A-4147-A177-3AD203B41FA5}">
                      <a16:colId xmlns:a16="http://schemas.microsoft.com/office/drawing/2014/main" val="638696574"/>
                    </a:ext>
                  </a:extLst>
                </a:gridCol>
              </a:tblGrid>
              <a:tr h="370840">
                <a:tc>
                  <a:txBody>
                    <a:bodyPr/>
                    <a:lstStyle/>
                    <a:p>
                      <a:pPr algn="ctr"/>
                      <a:r>
                        <a:rPr lang="en-US" sz="2000" dirty="0" smtClean="0">
                          <a:latin typeface="Calibri" panose="020F0502020204030204" pitchFamily="34" charset="0"/>
                          <a:cs typeface="Calibri" panose="020F0502020204030204" pitchFamily="34" charset="0"/>
                        </a:rPr>
                        <a:t>2018 Prototype</a:t>
                      </a:r>
                      <a:endParaRPr lang="en-US" sz="2000" dirty="0">
                        <a:latin typeface="Calibri" panose="020F0502020204030204" pitchFamily="34" charset="0"/>
                        <a:cs typeface="Calibri" panose="020F0502020204030204" pitchFamily="34" charset="0"/>
                      </a:endParaRPr>
                    </a:p>
                  </a:txBody>
                  <a:tcPr/>
                </a:tc>
                <a:tc>
                  <a:txBody>
                    <a:bodyPr/>
                    <a:lstStyle/>
                    <a:p>
                      <a:pPr algn="ctr"/>
                      <a:r>
                        <a:rPr lang="en-US" sz="2000" dirty="0" smtClean="0">
                          <a:latin typeface="Calibri" panose="020F0502020204030204" pitchFamily="34" charset="0"/>
                          <a:cs typeface="Calibri" panose="020F0502020204030204" pitchFamily="34" charset="0"/>
                        </a:rPr>
                        <a:t>2020 Official</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02652820"/>
                  </a:ext>
                </a:extLst>
              </a:tr>
              <a:tr h="370840">
                <a:tc>
                  <a:txBody>
                    <a:bodyPr/>
                    <a:lstStyle/>
                    <a:p>
                      <a:r>
                        <a:rPr lang="en-US" sz="2000" dirty="0" smtClean="0">
                          <a:latin typeface="Calibri" panose="020F0502020204030204" pitchFamily="34" charset="0"/>
                          <a:cs typeface="Calibri" panose="020F0502020204030204" pitchFamily="34" charset="0"/>
                        </a:rPr>
                        <a:t>Shapefiles</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Shapefiles</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19818222"/>
                  </a:ext>
                </a:extLst>
              </a:tr>
              <a:tr h="370840">
                <a:tc>
                  <a:txBody>
                    <a:bodyPr/>
                    <a:lstStyle/>
                    <a:p>
                      <a:r>
                        <a:rPr lang="en-US" sz="2000" dirty="0" smtClean="0">
                          <a:latin typeface="Calibri" panose="020F0502020204030204" pitchFamily="34" charset="0"/>
                          <a:cs typeface="Calibri" panose="020F0502020204030204" pitchFamily="34" charset="0"/>
                        </a:rPr>
                        <a:t>Maps</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Maps</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5969860"/>
                  </a:ext>
                </a:extLst>
              </a:tr>
              <a:tr h="370840">
                <a:tc>
                  <a:txBody>
                    <a:bodyPr/>
                    <a:lstStyle/>
                    <a:p>
                      <a:r>
                        <a:rPr lang="en-US" sz="2000" dirty="0" smtClean="0">
                          <a:latin typeface="Calibri" panose="020F0502020204030204" pitchFamily="34" charset="0"/>
                          <a:cs typeface="Calibri" panose="020F0502020204030204" pitchFamily="34" charset="0"/>
                        </a:rPr>
                        <a:t>Block Assignment Files</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Block Assignment Files</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2144039"/>
                  </a:ext>
                </a:extLst>
              </a:tr>
              <a:tr h="370840">
                <a:tc>
                  <a:txBody>
                    <a:bodyPr/>
                    <a:lstStyle/>
                    <a:p>
                      <a:endParaRPr lang="en-US" sz="2000" dirty="0">
                        <a:latin typeface="Calibri" panose="020F0502020204030204" pitchFamily="34" charset="0"/>
                        <a:cs typeface="Calibri" panose="020F0502020204030204" pitchFamily="34" charset="0"/>
                      </a:endParaRPr>
                    </a:p>
                  </a:txBody>
                  <a:tcPr/>
                </a:tc>
                <a:tc>
                  <a:txBody>
                    <a:bodyPr/>
                    <a:lstStyle/>
                    <a:p>
                      <a:r>
                        <a:rPr lang="en-US" sz="2000" dirty="0" smtClean="0">
                          <a:latin typeface="Calibri" panose="020F0502020204030204" pitchFamily="34" charset="0"/>
                          <a:cs typeface="Calibri" panose="020F0502020204030204" pitchFamily="34" charset="0"/>
                        </a:rPr>
                        <a:t>Block to Block Relationship Files</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79275444"/>
                  </a:ext>
                </a:extLst>
              </a:tr>
            </a:tbl>
          </a:graphicData>
        </a:graphic>
      </p:graphicFrame>
    </p:spTree>
    <p:extLst>
      <p:ext uri="{BB962C8B-B14F-4D97-AF65-F5344CB8AC3E}">
        <p14:creationId xmlns:p14="http://schemas.microsoft.com/office/powerpoint/2010/main" val="2964810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1069848"/>
            <a:ext cx="10972800" cy="5221942"/>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Phase 3 – </a:t>
            </a:r>
            <a:r>
              <a:rPr lang="en-US" sz="2000" dirty="0" smtClean="0">
                <a:latin typeface="Calibri" panose="020F0502020204030204" pitchFamily="34" charset="0"/>
                <a:cs typeface="Calibri" panose="020F0502020204030204" pitchFamily="34" charset="0"/>
              </a:rPr>
              <a:t>Tabulations</a:t>
            </a:r>
            <a:endParaRPr lang="en-US" sz="2000" dirty="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Prototype P.L. 94-171 Redistricting Data File</a:t>
            </a:r>
          </a:p>
          <a:p>
            <a:r>
              <a:rPr lang="en-US" sz="2000" dirty="0" smtClean="0">
                <a:latin typeface="Calibri" panose="020F0502020204030204" pitchFamily="34" charset="0"/>
                <a:cs typeface="Calibri" panose="020F0502020204030204" pitchFamily="34" charset="0"/>
              </a:rPr>
              <a:t> </a:t>
            </a:r>
          </a:p>
          <a:p>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smtClean="0">
              <a:latin typeface="Calibri" panose="020F0502020204030204" pitchFamily="34" charset="0"/>
              <a:cs typeface="Calibri" panose="020F0502020204030204" pitchFamily="34" charset="0"/>
            </a:endParaRPr>
          </a:p>
          <a:p>
            <a:pPr marL="285750" indent="-285750">
              <a:spcBef>
                <a:spcPts val="400"/>
              </a:spcBef>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Multiple geographies including census block</a:t>
            </a:r>
          </a:p>
          <a:p>
            <a:pPr marL="285750" indent="-285750">
              <a:spcBef>
                <a:spcPts val="400"/>
              </a:spcBef>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Group quarters is total population only, no demographic breakdown</a:t>
            </a:r>
          </a:p>
          <a:p>
            <a:pPr marL="285750" indent="-285750">
              <a:spcBef>
                <a:spcPts val="400"/>
              </a:spcBef>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Final 2020 P.L. 94-171 Redistricting Data File design is the same as the prototype dataset</a:t>
            </a:r>
          </a:p>
          <a:p>
            <a:pPr marL="742950" lvl="1" indent="-285750">
              <a:spcBef>
                <a:spcPts val="400"/>
              </a:spcBef>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Change to the summary file geoheader – pipe delimited rather than fixed width</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2785077"/>
              </p:ext>
            </p:extLst>
          </p:nvPr>
        </p:nvGraphicFramePr>
        <p:xfrm>
          <a:off x="609600" y="1770926"/>
          <a:ext cx="10972800" cy="2946400"/>
        </p:xfrm>
        <a:graphic>
          <a:graphicData uri="http://schemas.openxmlformats.org/drawingml/2006/table">
            <a:tbl>
              <a:tblPr firstRow="1" bandRow="1">
                <a:tableStyleId>{5C22544A-7EE6-4342-B048-85BDC9FD1C3A}</a:tableStyleId>
              </a:tblPr>
              <a:tblGrid>
                <a:gridCol w="10972800">
                  <a:extLst>
                    <a:ext uri="{9D8B030D-6E8A-4147-A177-3AD203B41FA5}">
                      <a16:colId xmlns:a16="http://schemas.microsoft.com/office/drawing/2014/main" val="2357604082"/>
                    </a:ext>
                  </a:extLst>
                </a:gridCol>
              </a:tblGrid>
              <a:tr h="343801">
                <a:tc>
                  <a:txBody>
                    <a:bodyPr/>
                    <a:lstStyle/>
                    <a:p>
                      <a:pPr marL="0" marR="0" algn="ctr">
                        <a:lnSpc>
                          <a:spcPct val="115000"/>
                        </a:lnSpc>
                        <a:spcBef>
                          <a:spcPts val="0"/>
                        </a:spcBef>
                        <a:spcAft>
                          <a:spcPts val="0"/>
                        </a:spcAft>
                      </a:pPr>
                      <a:r>
                        <a:rPr lang="en-US" sz="2000" dirty="0" smtClean="0">
                          <a:latin typeface="Calibri" panose="020F0502020204030204" pitchFamily="34" charset="0"/>
                          <a:cs typeface="Calibri" panose="020F0502020204030204" pitchFamily="34" charset="0"/>
                        </a:rPr>
                        <a:t>Final 2018 Prototype P.L. 94-171 Redistricting Data File Design</a:t>
                      </a:r>
                      <a:endParaRPr lang="en-US" sz="2000" b="0" dirty="0">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tc>
                <a:extLst>
                  <a:ext uri="{0D108BD9-81ED-4DB2-BD59-A6C34878D82A}">
                    <a16:rowId xmlns:a16="http://schemas.microsoft.com/office/drawing/2014/main" val="2924213299"/>
                  </a:ext>
                </a:extLst>
              </a:tr>
              <a:tr h="370840">
                <a:tc>
                  <a:txBody>
                    <a:bodyPr/>
                    <a:lstStyle/>
                    <a:p>
                      <a:pPr marL="228600" marR="0">
                        <a:spcBef>
                          <a:spcPts val="0"/>
                        </a:spcBef>
                        <a:spcAft>
                          <a:spcPts val="0"/>
                        </a:spcAft>
                      </a:pPr>
                      <a:r>
                        <a:rPr lang="en-US" sz="2000" dirty="0" smtClean="0">
                          <a:effectLst/>
                          <a:latin typeface="Calibri" panose="020F0502020204030204" pitchFamily="34" charset="0"/>
                          <a:cs typeface="Calibri" panose="020F0502020204030204" pitchFamily="34" charset="0"/>
                        </a:rPr>
                        <a:t>Table P1 – Race </a:t>
                      </a:r>
                      <a:endParaRPr lang="en-US" sz="2000" b="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tc>
                <a:extLst>
                  <a:ext uri="{0D108BD9-81ED-4DB2-BD59-A6C34878D82A}">
                    <a16:rowId xmlns:a16="http://schemas.microsoft.com/office/drawing/2014/main" val="659333856"/>
                  </a:ext>
                </a:extLst>
              </a:tr>
              <a:tr h="370840">
                <a:tc>
                  <a:txBody>
                    <a:bodyPr/>
                    <a:lstStyle/>
                    <a:p>
                      <a:pPr marL="228600" marR="0">
                        <a:spcBef>
                          <a:spcPts val="0"/>
                        </a:spcBef>
                        <a:spcAft>
                          <a:spcPts val="0"/>
                        </a:spcAft>
                      </a:pPr>
                      <a:r>
                        <a:rPr lang="en-US" sz="2000" kern="1200" dirty="0" smtClean="0">
                          <a:effectLst/>
                          <a:latin typeface="Calibri" panose="020F0502020204030204" pitchFamily="34" charset="0"/>
                          <a:cs typeface="Calibri" panose="020F0502020204030204" pitchFamily="34" charset="0"/>
                        </a:rPr>
                        <a:t>Table P2 – Race for the Population 18 Years and Over</a:t>
                      </a:r>
                      <a:endParaRPr lang="en-US" sz="2000" b="0" kern="1200" dirty="0">
                        <a:solidFill>
                          <a:schemeClr val="tx1">
                            <a:lumMod val="75000"/>
                            <a:lumOff val="25000"/>
                          </a:schemeClr>
                        </a:solidFill>
                        <a:effectLst/>
                        <a:latin typeface="Calibri" panose="020F0502020204030204" pitchFamily="34" charset="0"/>
                        <a:ea typeface="+mn-ea"/>
                        <a:cs typeface="Calibri" panose="020F0502020204030204" pitchFamily="34" charset="0"/>
                      </a:endParaRPr>
                    </a:p>
                  </a:txBody>
                  <a:tcPr marL="68580" marR="68580" marT="0" marB="0" anchor="ctr"/>
                </a:tc>
                <a:extLst>
                  <a:ext uri="{0D108BD9-81ED-4DB2-BD59-A6C34878D82A}">
                    <a16:rowId xmlns:a16="http://schemas.microsoft.com/office/drawing/2014/main" val="3459898064"/>
                  </a:ext>
                </a:extLst>
              </a:tr>
              <a:tr h="370840">
                <a:tc>
                  <a:txBody>
                    <a:bodyPr/>
                    <a:lstStyle/>
                    <a:p>
                      <a:pPr marL="228600" marR="0">
                        <a:spcBef>
                          <a:spcPts val="0"/>
                        </a:spcBef>
                        <a:spcAft>
                          <a:spcPts val="0"/>
                        </a:spcAft>
                      </a:pPr>
                      <a:r>
                        <a:rPr lang="en-US" sz="2000" dirty="0" smtClean="0">
                          <a:effectLst/>
                          <a:latin typeface="Calibri" panose="020F0502020204030204" pitchFamily="34" charset="0"/>
                          <a:cs typeface="Calibri" panose="020F0502020204030204" pitchFamily="34" charset="0"/>
                        </a:rPr>
                        <a:t>Table P3 – Hispanic or Latino, and not Hispanic or Latino by Race</a:t>
                      </a:r>
                      <a:endParaRPr lang="en-US" sz="2000" b="0" dirty="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tc>
                <a:extLst>
                  <a:ext uri="{0D108BD9-81ED-4DB2-BD59-A6C34878D82A}">
                    <a16:rowId xmlns:a16="http://schemas.microsoft.com/office/drawing/2014/main" val="2316866961"/>
                  </a:ext>
                </a:extLst>
              </a:tr>
              <a:tr h="370840">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Calibri" panose="020F0502020204030204" pitchFamily="34" charset="0"/>
                          <a:cs typeface="Calibri" panose="020F0502020204030204" pitchFamily="34" charset="0"/>
                        </a:rPr>
                        <a:t>Table P4 – Hispanic or Latino, and not Hispanic or Latino by Race</a:t>
                      </a:r>
                      <a:r>
                        <a:rPr lang="en-US" sz="2000" kern="1200" baseline="0" dirty="0">
                          <a:effectLst/>
                          <a:latin typeface="Calibri" panose="020F0502020204030204" pitchFamily="34" charset="0"/>
                          <a:cs typeface="Calibri" panose="020F0502020204030204" pitchFamily="34" charset="0"/>
                        </a:rPr>
                        <a:t> </a:t>
                      </a:r>
                      <a:r>
                        <a:rPr lang="en-US" sz="2000" kern="1200" baseline="0" dirty="0" smtClean="0">
                          <a:effectLst/>
                          <a:latin typeface="Calibri" panose="020F0502020204030204" pitchFamily="34" charset="0"/>
                          <a:cs typeface="Calibri" panose="020F0502020204030204" pitchFamily="34" charset="0"/>
                        </a:rPr>
                        <a:t>for the Population 18 and Over</a:t>
                      </a:r>
                      <a:endParaRPr lang="en-US" sz="2000" b="0" dirty="0" smtClean="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tc>
                <a:extLst>
                  <a:ext uri="{0D108BD9-81ED-4DB2-BD59-A6C34878D82A}">
                    <a16:rowId xmlns:a16="http://schemas.microsoft.com/office/drawing/2014/main" val="3069378896"/>
                  </a:ext>
                </a:extLst>
              </a:tr>
              <a:tr h="370840">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Calibri" panose="020F0502020204030204" pitchFamily="34" charset="0"/>
                          <a:cs typeface="Calibri" panose="020F0502020204030204" pitchFamily="34" charset="0"/>
                        </a:rPr>
                        <a:t>Table H1 – Occupancy Status (Housing)</a:t>
                      </a:r>
                      <a:endParaRPr lang="en-US" sz="2000" b="0" dirty="0" smtClean="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tc>
                <a:extLst>
                  <a:ext uri="{0D108BD9-81ED-4DB2-BD59-A6C34878D82A}">
                    <a16:rowId xmlns:a16="http://schemas.microsoft.com/office/drawing/2014/main" val="742556671"/>
                  </a:ext>
                </a:extLst>
              </a:tr>
              <a:tr h="370840">
                <a:tc>
                  <a:txBody>
                    <a:bodyPr/>
                    <a:lstStyle/>
                    <a:p>
                      <a:pPr marL="22860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effectLst/>
                          <a:latin typeface="Calibri" panose="020F0502020204030204" pitchFamily="34" charset="0"/>
                          <a:cs typeface="Calibri" panose="020F0502020204030204" pitchFamily="34" charset="0"/>
                        </a:rPr>
                        <a:t>New Table</a:t>
                      </a:r>
                      <a:endParaRPr lang="en-US" sz="2000" b="0" dirty="0" smtClean="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solidFill>
                      <a:srgbClr val="215493"/>
                    </a:solidFill>
                  </a:tcPr>
                </a:tc>
                <a:extLst>
                  <a:ext uri="{0D108BD9-81ED-4DB2-BD59-A6C34878D82A}">
                    <a16:rowId xmlns:a16="http://schemas.microsoft.com/office/drawing/2014/main" val="1542711216"/>
                  </a:ext>
                </a:extLst>
              </a:tr>
              <a:tr h="370840">
                <a:tc>
                  <a:txBody>
                    <a:bodyPr/>
                    <a:lstStyle/>
                    <a:p>
                      <a:pPr marL="22860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effectLst/>
                          <a:latin typeface="Calibri" panose="020F0502020204030204" pitchFamily="34" charset="0"/>
                          <a:cs typeface="Calibri" panose="020F0502020204030204" pitchFamily="34" charset="0"/>
                        </a:rPr>
                        <a:t>Table P5 – Group Quarters Population by Group Quarters Type</a:t>
                      </a:r>
                      <a:endParaRPr lang="en-US" sz="2000" b="0" dirty="0" smtClean="0">
                        <a:solidFill>
                          <a:schemeClr val="tx1">
                            <a:lumMod val="75000"/>
                            <a:lumOff val="25000"/>
                          </a:schemeClr>
                        </a:solidFill>
                        <a:effectLst/>
                        <a:latin typeface="Calibri" panose="020F0502020204030204" pitchFamily="34" charset="0"/>
                        <a:ea typeface="MS Mincho" panose="02020609040205080304" pitchFamily="49" charset="-128"/>
                        <a:cs typeface="Calibri" panose="020F0502020204030204" pitchFamily="34" charset="0"/>
                      </a:endParaRPr>
                    </a:p>
                  </a:txBody>
                  <a:tcPr marL="68580" marR="68580" marT="0" marB="0" anchor="ctr"/>
                </a:tc>
                <a:extLst>
                  <a:ext uri="{0D108BD9-81ED-4DB2-BD59-A6C34878D82A}">
                    <a16:rowId xmlns:a16="http://schemas.microsoft.com/office/drawing/2014/main" val="280379004"/>
                  </a:ext>
                </a:extLst>
              </a:tr>
            </a:tbl>
          </a:graphicData>
        </a:graphic>
      </p:graphicFrame>
      <p:sp>
        <p:nvSpPr>
          <p:cNvPr id="4" name="Slide Number Placeholder 3"/>
          <p:cNvSpPr>
            <a:spLocks noGrp="1"/>
          </p:cNvSpPr>
          <p:nvPr>
            <p:ph type="sldNum" sz="quarter" idx="4294967295"/>
          </p:nvPr>
        </p:nvSpPr>
        <p:spPr/>
        <p:txBody>
          <a:bodyPr/>
          <a:lstStyle/>
          <a:p>
            <a:fld id="{03AE04C5-3085-4F64-BC65-54FE2DBF6EB1}" type="slidenum">
              <a:rPr lang="en-US" smtClean="0"/>
              <a:pPr/>
              <a:t>7</a:t>
            </a:fld>
            <a:endParaRPr lang="en-US" dirty="0"/>
          </a:p>
        </p:txBody>
      </p:sp>
      <p:sp>
        <p:nvSpPr>
          <p:cNvPr id="8"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lumMod val="75000"/>
                  </a:schemeClr>
                </a:solidFill>
                <a:latin typeface="Calibri" panose="020F0502020204030204" pitchFamily="34" charset="0"/>
                <a:cs typeface="Calibri" panose="020F0502020204030204" pitchFamily="34" charset="0"/>
              </a:rPr>
              <a:t>Products</a:t>
            </a:r>
          </a:p>
        </p:txBody>
      </p:sp>
    </p:spTree>
    <p:extLst>
      <p:ext uri="{BB962C8B-B14F-4D97-AF65-F5344CB8AC3E}">
        <p14:creationId xmlns:p14="http://schemas.microsoft.com/office/powerpoint/2010/main" val="4183165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24947"/>
            <a:ext cx="11277600" cy="4852016"/>
          </a:xfrm>
        </p:spPr>
        <p:txBody>
          <a:bodyPr>
            <a:normAutofit lnSpcReduction="10000"/>
          </a:bodyPr>
          <a:lstStyle/>
          <a:p>
            <a:pPr marL="0" indent="0">
              <a:buClr>
                <a:schemeClr val="tx1">
                  <a:lumMod val="75000"/>
                  <a:lumOff val="25000"/>
                </a:schemeClr>
              </a:buClr>
              <a:buNone/>
            </a:pPr>
            <a:r>
              <a:rPr lang="en-US" sz="2200" b="0" dirty="0">
                <a:latin typeface="Calibri" panose="020F0502020204030204" pitchFamily="34" charset="0"/>
                <a:cs typeface="Calibri" panose="020F0502020204030204" pitchFamily="34" charset="0"/>
              </a:rPr>
              <a:t>Citizen Voting Age Population by Race and Ethnicity</a:t>
            </a:r>
          </a:p>
          <a:p>
            <a:pPr marL="342900" indent="-342900">
              <a:buClr>
                <a:schemeClr val="tx1">
                  <a:lumMod val="75000"/>
                  <a:lumOff val="25000"/>
                </a:schemeClr>
              </a:buClr>
              <a:buFont typeface="Arial" panose="020B0604020202020204" pitchFamily="34" charset="0"/>
              <a:buChar char="•"/>
            </a:pPr>
            <a:r>
              <a:rPr lang="en-US" sz="2200" b="0" dirty="0">
                <a:latin typeface="Calibri" panose="020F0502020204030204" pitchFamily="34" charset="0"/>
                <a:cs typeface="Calibri" panose="020F0502020204030204" pitchFamily="34" charset="0"/>
              </a:rPr>
              <a:t>Annual Tabulation</a:t>
            </a:r>
          </a:p>
          <a:p>
            <a:pPr marL="342900" indent="-342900">
              <a:buClr>
                <a:schemeClr val="tx1">
                  <a:lumMod val="75000"/>
                  <a:lumOff val="25000"/>
                </a:schemeClr>
              </a:buClr>
              <a:buFont typeface="Arial" panose="020B0604020202020204" pitchFamily="34" charset="0"/>
              <a:buChar char="•"/>
            </a:pPr>
            <a:r>
              <a:rPr lang="en-US" sz="2200" b="0" dirty="0">
                <a:latin typeface="Calibri" panose="020F0502020204030204" pitchFamily="34" charset="0"/>
                <a:cs typeface="Calibri" panose="020F0502020204030204" pitchFamily="34" charset="0"/>
              </a:rPr>
              <a:t>Calculated using the American Community Survey 5-year estimates</a:t>
            </a:r>
          </a:p>
          <a:p>
            <a:pPr marL="342900" indent="-342900">
              <a:buClr>
                <a:schemeClr val="tx1">
                  <a:lumMod val="75000"/>
                  <a:lumOff val="25000"/>
                </a:schemeClr>
              </a:buClr>
              <a:buFont typeface="Arial" panose="020B0604020202020204" pitchFamily="34" charset="0"/>
              <a:buChar char="•"/>
            </a:pPr>
            <a:r>
              <a:rPr lang="en-US" sz="2200" b="0" dirty="0">
                <a:latin typeface="Calibri" panose="020F0502020204030204" pitchFamily="34" charset="0"/>
                <a:cs typeface="Calibri" panose="020F0502020204030204" pitchFamily="34" charset="0"/>
              </a:rPr>
              <a:t>Added Congressional and State Legislative Districts for 2018 and future releases</a:t>
            </a:r>
          </a:p>
          <a:p>
            <a:pPr marL="342900" indent="-342900">
              <a:buClr>
                <a:schemeClr val="tx1">
                  <a:lumMod val="75000"/>
                  <a:lumOff val="25000"/>
                </a:schemeClr>
              </a:buClr>
              <a:buFont typeface="Arial" panose="020B0604020202020204" pitchFamily="34" charset="0"/>
              <a:buChar char="•"/>
            </a:pPr>
            <a:r>
              <a:rPr lang="en-US" sz="2200" b="0" dirty="0">
                <a:latin typeface="Calibri" panose="020F0502020204030204" pitchFamily="34" charset="0"/>
                <a:cs typeface="Calibri" panose="020F0502020204030204" pitchFamily="34" charset="0"/>
              </a:rPr>
              <a:t>Typically released in the 1</a:t>
            </a:r>
            <a:r>
              <a:rPr lang="en-US" sz="2200" b="0" baseline="30000" dirty="0">
                <a:latin typeface="Calibri" panose="020F0502020204030204" pitchFamily="34" charset="0"/>
                <a:cs typeface="Calibri" panose="020F0502020204030204" pitchFamily="34" charset="0"/>
              </a:rPr>
              <a:t>st</a:t>
            </a:r>
            <a:r>
              <a:rPr lang="en-US" sz="2200" b="0" dirty="0">
                <a:latin typeface="Calibri" panose="020F0502020204030204" pitchFamily="34" charset="0"/>
                <a:cs typeface="Calibri" panose="020F0502020204030204" pitchFamily="34" charset="0"/>
              </a:rPr>
              <a:t> week of February each year</a:t>
            </a:r>
          </a:p>
          <a:p>
            <a:pPr marL="0" indent="0">
              <a:buClr>
                <a:schemeClr val="tx1">
                  <a:lumMod val="75000"/>
                  <a:lumOff val="25000"/>
                </a:schemeClr>
              </a:buClr>
              <a:buNone/>
            </a:pPr>
            <a:endParaRPr lang="en-US" sz="2200" b="0" dirty="0">
              <a:latin typeface="Calibri" panose="020F0502020204030204" pitchFamily="34" charset="0"/>
              <a:cs typeface="Calibri" panose="020F0502020204030204" pitchFamily="34" charset="0"/>
            </a:endParaRPr>
          </a:p>
          <a:p>
            <a:pPr marL="0" indent="0">
              <a:buClr>
                <a:schemeClr val="tx1">
                  <a:lumMod val="75000"/>
                  <a:lumOff val="25000"/>
                </a:schemeClr>
              </a:buClr>
              <a:buNone/>
            </a:pPr>
            <a:r>
              <a:rPr lang="en-US" sz="2200" b="0" dirty="0">
                <a:latin typeface="Calibri" panose="020F0502020204030204" pitchFamily="34" charset="0"/>
                <a:cs typeface="Calibri" panose="020F0502020204030204" pitchFamily="34" charset="0"/>
              </a:rPr>
              <a:t>Section 203 Language Determinations</a:t>
            </a:r>
          </a:p>
          <a:p>
            <a:pPr marL="342900" indent="-342900">
              <a:buClr>
                <a:schemeClr val="tx1">
                  <a:lumMod val="75000"/>
                  <a:lumOff val="25000"/>
                </a:schemeClr>
              </a:buClr>
              <a:buFont typeface="Arial" panose="020B0604020202020204" pitchFamily="34" charset="0"/>
              <a:buChar char="•"/>
            </a:pPr>
            <a:r>
              <a:rPr lang="en-US" sz="2200" b="0" dirty="0">
                <a:latin typeface="Calibri" panose="020F0502020204030204" pitchFamily="34" charset="0"/>
                <a:cs typeface="Calibri" panose="020F0502020204030204" pitchFamily="34" charset="0"/>
              </a:rPr>
              <a:t>New determinations conducted every 5 years</a:t>
            </a:r>
          </a:p>
          <a:p>
            <a:pPr marL="342900" indent="-342900">
              <a:buClr>
                <a:schemeClr val="tx1">
                  <a:lumMod val="75000"/>
                  <a:lumOff val="25000"/>
                </a:schemeClr>
              </a:buClr>
              <a:buFont typeface="Arial" panose="020B0604020202020204" pitchFamily="34" charset="0"/>
              <a:buChar char="•"/>
            </a:pPr>
            <a:r>
              <a:rPr lang="en-US" sz="2200" b="0" dirty="0">
                <a:latin typeface="Calibri" panose="020F0502020204030204" pitchFamily="34" charset="0"/>
                <a:cs typeface="Calibri" panose="020F0502020204030204" pitchFamily="34" charset="0"/>
              </a:rPr>
              <a:t>Identifies counties or townships where language assistance is needed for voting</a:t>
            </a:r>
          </a:p>
          <a:p>
            <a:pPr marL="342900" indent="-342900">
              <a:buClr>
                <a:schemeClr val="tx1">
                  <a:lumMod val="75000"/>
                  <a:lumOff val="25000"/>
                </a:schemeClr>
              </a:buClr>
              <a:buFont typeface="Arial" panose="020B0604020202020204" pitchFamily="34" charset="0"/>
              <a:buChar char="•"/>
            </a:pPr>
            <a:r>
              <a:rPr lang="en-US" sz="2200" b="0" dirty="0">
                <a:latin typeface="Calibri" panose="020F0502020204030204" pitchFamily="34" charset="0"/>
                <a:cs typeface="Calibri" panose="020F0502020204030204" pitchFamily="34" charset="0"/>
              </a:rPr>
              <a:t>Calculated using the American Community Survey 5-year estimates</a:t>
            </a:r>
          </a:p>
          <a:p>
            <a:pPr marL="342900" indent="-342900">
              <a:buClr>
                <a:schemeClr val="tx1">
                  <a:lumMod val="75000"/>
                  <a:lumOff val="25000"/>
                </a:schemeClr>
              </a:buClr>
              <a:buFont typeface="Arial" panose="020B0604020202020204" pitchFamily="34" charset="0"/>
              <a:buChar char="•"/>
            </a:pPr>
            <a:r>
              <a:rPr lang="en-US" sz="2200" b="0" dirty="0">
                <a:latin typeface="Calibri" panose="020F0502020204030204" pitchFamily="34" charset="0"/>
                <a:cs typeface="Calibri" panose="020F0502020204030204" pitchFamily="34" charset="0"/>
              </a:rPr>
              <a:t>Last published in the Federal Register –12/5/2016, next publication estimated </a:t>
            </a:r>
            <a:r>
              <a:rPr lang="en-US" sz="2200" b="0" dirty="0" smtClean="0">
                <a:latin typeface="Calibri" panose="020F0502020204030204" pitchFamily="34" charset="0"/>
                <a:cs typeface="Calibri" panose="020F0502020204030204" pitchFamily="34" charset="0"/>
              </a:rPr>
              <a:t>12/2021</a:t>
            </a:r>
          </a:p>
          <a:p>
            <a:endParaRPr lang="en-US" sz="2800" dirty="0"/>
          </a:p>
        </p:txBody>
      </p:sp>
      <p:sp>
        <p:nvSpPr>
          <p:cNvPr id="4" name="Slide Number Placeholder 3"/>
          <p:cNvSpPr>
            <a:spLocks noGrp="1"/>
          </p:cNvSpPr>
          <p:nvPr>
            <p:ph type="sldNum" sz="quarter" idx="4294967295"/>
          </p:nvPr>
        </p:nvSpPr>
        <p:spPr/>
        <p:txBody>
          <a:bodyPr/>
          <a:lstStyle/>
          <a:p>
            <a:pPr>
              <a:defRPr/>
            </a:pPr>
            <a:fld id="{4E3517CA-34E1-4AA9-8918-5BED5F1FE392}" type="slidenum">
              <a:rPr lang="en-US" smtClean="0"/>
              <a:pPr>
                <a:defRPr/>
              </a:pPr>
              <a:t>8</a:t>
            </a:fld>
            <a:endParaRPr lang="en-US" dirty="0"/>
          </a:p>
        </p:txBody>
      </p:sp>
      <p:sp>
        <p:nvSpPr>
          <p:cNvPr id="5"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accent1">
                    <a:lumMod val="75000"/>
                  </a:schemeClr>
                </a:solidFill>
                <a:latin typeface="Calibri" panose="020F0502020204030204" pitchFamily="34" charset="0"/>
                <a:cs typeface="Calibri" panose="020F0502020204030204" pitchFamily="34" charset="0"/>
              </a:rPr>
              <a:t>Voting Rights Tabulations</a:t>
            </a:r>
            <a:endParaRPr lang="en-US" sz="2800" b="1"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0225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4314889" y="678724"/>
            <a:ext cx="7682711" cy="5019869"/>
          </a:xfrm>
          <a:prstGeom prst="rect">
            <a:avLst/>
          </a:prstGeom>
        </p:spPr>
      </p:pic>
      <p:sp>
        <p:nvSpPr>
          <p:cNvPr id="4" name="Slide Number Placeholder 3"/>
          <p:cNvSpPr>
            <a:spLocks noGrp="1"/>
          </p:cNvSpPr>
          <p:nvPr>
            <p:ph type="sldNum" sz="quarter" idx="4294967295"/>
          </p:nvPr>
        </p:nvSpPr>
        <p:spPr/>
        <p:txBody>
          <a:bodyPr/>
          <a:lstStyle/>
          <a:p>
            <a:fld id="{24BFE6D4-27A9-4AE4-9EAE-AF75F97B179B}" type="slidenum">
              <a:rPr lang="en-US" smtClean="0"/>
              <a:t>9</a:t>
            </a:fld>
            <a:endParaRPr lang="en-US" dirty="0"/>
          </a:p>
        </p:txBody>
      </p:sp>
      <p:sp>
        <p:nvSpPr>
          <p:cNvPr id="5" name="Title 1"/>
          <p:cNvSpPr txBox="1">
            <a:spLocks/>
          </p:cNvSpPr>
          <p:nvPr/>
        </p:nvSpPr>
        <p:spPr>
          <a:xfrm>
            <a:off x="533400" y="457200"/>
            <a:ext cx="11277600" cy="457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Calibri" panose="020F0502020204030204" pitchFamily="34" charset="0"/>
                <a:cs typeface="Calibri" panose="020F0502020204030204" pitchFamily="34" charset="0"/>
              </a:rPr>
              <a:t>Where to get the data?</a:t>
            </a:r>
            <a:endParaRPr lang="en-US" sz="2800" dirty="0">
              <a:latin typeface="Calibri" panose="020F0502020204030204" pitchFamily="34" charset="0"/>
              <a:cs typeface="Calibri" panose="020F0502020204030204" pitchFamily="34" charset="0"/>
            </a:endParaRPr>
          </a:p>
        </p:txBody>
      </p:sp>
      <p:sp>
        <p:nvSpPr>
          <p:cNvPr id="7" name="TextBox 6"/>
          <p:cNvSpPr txBox="1"/>
          <p:nvPr/>
        </p:nvSpPr>
        <p:spPr>
          <a:xfrm>
            <a:off x="321469" y="2754964"/>
            <a:ext cx="3835751" cy="523220"/>
          </a:xfrm>
          <a:prstGeom prst="rect">
            <a:avLst/>
          </a:prstGeom>
          <a:noFill/>
        </p:spPr>
        <p:txBody>
          <a:bodyPr wrap="square" rtlCol="0">
            <a:spAutoFit/>
          </a:bodyPr>
          <a:lstStyle/>
          <a:p>
            <a:r>
              <a:rPr lang="en-US" sz="2800" dirty="0" smtClean="0">
                <a:solidFill>
                  <a:schemeClr val="tx2"/>
                </a:solidFill>
                <a:latin typeface="Calibri" panose="020F0502020204030204" pitchFamily="34" charset="0"/>
                <a:cs typeface="Calibri" panose="020F0502020204030204" pitchFamily="34" charset="0"/>
              </a:rPr>
              <a:t>WWW.CENSUS.GOV/RDO</a:t>
            </a:r>
            <a:endParaRPr lang="en-US" sz="2800" dirty="0">
              <a:solidFill>
                <a:schemeClr val="tx2"/>
              </a:solidFill>
              <a:latin typeface="Calibri" panose="020F0502020204030204" pitchFamily="34" charset="0"/>
              <a:cs typeface="Calibri" panose="020F0502020204030204" pitchFamily="34" charset="0"/>
            </a:endParaRPr>
          </a:p>
        </p:txBody>
      </p:sp>
      <p:cxnSp>
        <p:nvCxnSpPr>
          <p:cNvPr id="9" name="Straight Arrow Connector 8"/>
          <p:cNvCxnSpPr/>
          <p:nvPr/>
        </p:nvCxnSpPr>
        <p:spPr>
          <a:xfrm>
            <a:off x="2855167" y="4821518"/>
            <a:ext cx="1623527" cy="1866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828387" y="4597004"/>
            <a:ext cx="2130477" cy="400110"/>
          </a:xfrm>
          <a:prstGeom prst="rect">
            <a:avLst/>
          </a:prstGeom>
          <a:noFill/>
        </p:spPr>
        <p:txBody>
          <a:bodyPr wrap="square" rtlCol="0">
            <a:spAutoFit/>
          </a:bodyPr>
          <a:lstStyle/>
          <a:p>
            <a:r>
              <a:rPr lang="en-US" sz="2000" dirty="0" smtClean="0">
                <a:latin typeface="Calibri" panose="020F0502020204030204" pitchFamily="34" charset="0"/>
                <a:cs typeface="Calibri" panose="020F0502020204030204" pitchFamily="34" charset="0"/>
              </a:rPr>
              <a:t>Voting Rights Data</a:t>
            </a:r>
            <a:endParaRPr lang="en-US" sz="2000" dirty="0">
              <a:latin typeface="Calibri" panose="020F0502020204030204" pitchFamily="34" charset="0"/>
              <a:cs typeface="Calibri" panose="020F0502020204030204" pitchFamily="34" charset="0"/>
            </a:endParaRPr>
          </a:p>
        </p:txBody>
      </p:sp>
      <p:cxnSp>
        <p:nvCxnSpPr>
          <p:cNvPr id="25" name="Straight Arrow Connector 24"/>
          <p:cNvCxnSpPr/>
          <p:nvPr/>
        </p:nvCxnSpPr>
        <p:spPr>
          <a:xfrm>
            <a:off x="6172200" y="4821518"/>
            <a:ext cx="37789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7" name="Straight Arrow Connector 26"/>
          <p:cNvCxnSpPr/>
          <p:nvPr/>
        </p:nvCxnSpPr>
        <p:spPr>
          <a:xfrm>
            <a:off x="5840963" y="4243019"/>
            <a:ext cx="653143"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a:off x="6172200" y="4821518"/>
            <a:ext cx="0" cy="877075"/>
          </a:xfrm>
          <a:prstGeom prst="line">
            <a:avLst/>
          </a:prstGeom>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a:off x="5840963" y="4243019"/>
            <a:ext cx="0" cy="2060218"/>
          </a:xfrm>
          <a:prstGeom prst="line">
            <a:avLst/>
          </a:prstGeom>
        </p:spPr>
        <p:style>
          <a:lnRef idx="1">
            <a:schemeClr val="accent6"/>
          </a:lnRef>
          <a:fillRef idx="0">
            <a:schemeClr val="accent6"/>
          </a:fillRef>
          <a:effectRef idx="0">
            <a:schemeClr val="accent6"/>
          </a:effectRef>
          <a:fontRef idx="minor">
            <a:schemeClr val="tx1"/>
          </a:fontRef>
        </p:style>
      </p:cxnSp>
      <p:sp>
        <p:nvSpPr>
          <p:cNvPr id="32" name="TextBox 31"/>
          <p:cNvSpPr txBox="1"/>
          <p:nvPr/>
        </p:nvSpPr>
        <p:spPr>
          <a:xfrm>
            <a:off x="6052008" y="5623949"/>
            <a:ext cx="4553147" cy="400110"/>
          </a:xfrm>
          <a:prstGeom prst="rect">
            <a:avLst/>
          </a:prstGeom>
          <a:noFill/>
        </p:spPr>
        <p:txBody>
          <a:bodyPr wrap="square" rtlCol="0">
            <a:spAutoFit/>
          </a:bodyPr>
          <a:lstStyle/>
          <a:p>
            <a:r>
              <a:rPr lang="en-US" sz="2000" dirty="0" smtClean="0">
                <a:latin typeface="Calibri" panose="020F0502020204030204" pitchFamily="34" charset="0"/>
                <a:cs typeface="Calibri" panose="020F0502020204030204" pitchFamily="34" charset="0"/>
              </a:rPr>
              <a:t>Prototype Data</a:t>
            </a:r>
            <a:endParaRPr lang="en-US" sz="2000" dirty="0">
              <a:latin typeface="Calibri" panose="020F0502020204030204" pitchFamily="34" charset="0"/>
              <a:cs typeface="Calibri" panose="020F0502020204030204" pitchFamily="34" charset="0"/>
            </a:endParaRPr>
          </a:p>
        </p:txBody>
      </p:sp>
      <p:sp>
        <p:nvSpPr>
          <p:cNvPr id="33" name="TextBox 32"/>
          <p:cNvSpPr txBox="1"/>
          <p:nvPr/>
        </p:nvSpPr>
        <p:spPr>
          <a:xfrm>
            <a:off x="5608949" y="6224599"/>
            <a:ext cx="2782477" cy="400110"/>
          </a:xfrm>
          <a:prstGeom prst="rect">
            <a:avLst/>
          </a:prstGeom>
          <a:noFill/>
        </p:spPr>
        <p:txBody>
          <a:bodyPr wrap="square" rtlCol="0">
            <a:spAutoFit/>
          </a:bodyPr>
          <a:lstStyle/>
          <a:p>
            <a:r>
              <a:rPr lang="en-US" dirty="0"/>
              <a:t> </a:t>
            </a:r>
            <a:r>
              <a:rPr lang="en-US" sz="2000" dirty="0" smtClean="0"/>
              <a:t>Official Data in 2021</a:t>
            </a:r>
            <a:endParaRPr lang="en-US" sz="2000" dirty="0"/>
          </a:p>
        </p:txBody>
      </p:sp>
    </p:spTree>
    <p:extLst>
      <p:ext uri="{BB962C8B-B14F-4D97-AF65-F5344CB8AC3E}">
        <p14:creationId xmlns:p14="http://schemas.microsoft.com/office/powerpoint/2010/main" val="3256103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20 Census Color Pallette">
      <a:dk1>
        <a:sysClr val="windowText" lastClr="000000"/>
      </a:dk1>
      <a:lt1>
        <a:sysClr val="window" lastClr="FFFFFF"/>
      </a:lt1>
      <a:dk2>
        <a:srgbClr val="231F20"/>
      </a:dk2>
      <a:lt2>
        <a:srgbClr val="E7E6E6"/>
      </a:lt2>
      <a:accent1>
        <a:srgbClr val="205493"/>
      </a:accent1>
      <a:accent2>
        <a:srgbClr val="0095A8"/>
      </a:accent2>
      <a:accent3>
        <a:srgbClr val="9F2842"/>
      </a:accent3>
      <a:accent4>
        <a:srgbClr val="009964"/>
      </a:accent4>
      <a:accent5>
        <a:srgbClr val="005E7B"/>
      </a:accent5>
      <a:accent6>
        <a:srgbClr val="006548"/>
      </a:accent6>
      <a:hlink>
        <a:srgbClr val="0563C1"/>
      </a:hlink>
      <a:folHlink>
        <a:srgbClr val="9F2842"/>
      </a:folHlink>
    </a:clrScheme>
    <a:fontScheme name="2020 Census fonts">
      <a:majorFont>
        <a:latin typeface="Century Gothic"/>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ensus-calibri" id="{A9ABB594-8503-4AE3-BB5C-10ABE4D3DB03}" vid="{0DDE8010-ADDA-4ADA-9E44-ECD3AD532E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695</Words>
  <Application>Microsoft Office PowerPoint</Application>
  <PresentationFormat>Widescreen</PresentationFormat>
  <Paragraphs>165</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Gotham Book</vt:lpstr>
      <vt:lpstr>MS Mincho</vt:lpstr>
      <vt:lpstr>Wingdings</vt:lpstr>
      <vt:lpstr>Office Theme</vt:lpstr>
      <vt:lpstr>PowerPoint Presentation</vt:lpstr>
      <vt:lpstr>PowerPoint Presentation</vt:lpstr>
      <vt:lpstr>PowerPoint Presentation</vt:lpstr>
      <vt:lpstr>2020 Redistricting Data Program  </vt:lpstr>
      <vt:lpstr>Timing  </vt:lpstr>
      <vt:lpstr>Products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2019-10-17T14:16:19Z</dcterms:created>
  <dcterms:modified xsi:type="dcterms:W3CDTF">2019-10-18T16:33:31Z</dcterms:modified>
</cp:coreProperties>
</file>